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9"/>
  </p:notesMasterIdLst>
  <p:sldIdLst>
    <p:sldId id="416" r:id="rId2"/>
    <p:sldId id="464" r:id="rId3"/>
    <p:sldId id="417" r:id="rId4"/>
    <p:sldId id="418" r:id="rId5"/>
    <p:sldId id="419" r:id="rId6"/>
    <p:sldId id="420" r:id="rId7"/>
    <p:sldId id="421" r:id="rId8"/>
    <p:sldId id="422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  <p:sldId id="431" r:id="rId18"/>
    <p:sldId id="432" r:id="rId19"/>
    <p:sldId id="433" r:id="rId20"/>
    <p:sldId id="434" r:id="rId21"/>
    <p:sldId id="435" r:id="rId22"/>
    <p:sldId id="436" r:id="rId23"/>
    <p:sldId id="437" r:id="rId24"/>
    <p:sldId id="438" r:id="rId25"/>
    <p:sldId id="439" r:id="rId26"/>
    <p:sldId id="440" r:id="rId27"/>
    <p:sldId id="441" r:id="rId28"/>
    <p:sldId id="442" r:id="rId29"/>
    <p:sldId id="443" r:id="rId30"/>
    <p:sldId id="444" r:id="rId31"/>
    <p:sldId id="449" r:id="rId32"/>
    <p:sldId id="445" r:id="rId33"/>
    <p:sldId id="446" r:id="rId34"/>
    <p:sldId id="447" r:id="rId35"/>
    <p:sldId id="448" r:id="rId36"/>
    <p:sldId id="462" r:id="rId37"/>
    <p:sldId id="450" r:id="rId38"/>
    <p:sldId id="451" r:id="rId39"/>
    <p:sldId id="452" r:id="rId40"/>
    <p:sldId id="463" r:id="rId41"/>
    <p:sldId id="453" r:id="rId42"/>
    <p:sldId id="454" r:id="rId43"/>
    <p:sldId id="455" r:id="rId44"/>
    <p:sldId id="456" r:id="rId45"/>
    <p:sldId id="457" r:id="rId46"/>
    <p:sldId id="458" r:id="rId47"/>
    <p:sldId id="465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52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orient="horz" pos="2304">
          <p15:clr>
            <a:srgbClr val="A4A3A4"/>
          </p15:clr>
        </p15:guide>
        <p15:guide id="4" orient="horz" pos="3792">
          <p15:clr>
            <a:srgbClr val="A4A3A4"/>
          </p15:clr>
        </p15:guide>
        <p15:guide id="5" pos="2880">
          <p15:clr>
            <a:srgbClr val="A4A3A4"/>
          </p15:clr>
        </p15:guide>
        <p15:guide id="6" pos="5520">
          <p15:clr>
            <a:srgbClr val="A4A3A4"/>
          </p15:clr>
        </p15:guide>
        <p15:guide id="7" pos="480">
          <p15:clr>
            <a:srgbClr val="A4A3A4"/>
          </p15:clr>
        </p15:guide>
        <p15:guide id="8" pos="4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CAE8"/>
    <a:srgbClr val="BEB5F7"/>
    <a:srgbClr val="B1D9F6"/>
    <a:srgbClr val="B9D7ED"/>
    <a:srgbClr val="B7D6ED"/>
    <a:srgbClr val="BCD6E8"/>
    <a:srgbClr val="ADB5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8" autoAdjust="0"/>
    <p:restoredTop sz="99647" autoAdjust="0"/>
  </p:normalViewPr>
  <p:slideViewPr>
    <p:cSldViewPr>
      <p:cViewPr>
        <p:scale>
          <a:sx n="106" d="100"/>
          <a:sy n="106" d="100"/>
        </p:scale>
        <p:origin x="-72" y="1080"/>
      </p:cViewPr>
      <p:guideLst>
        <p:guide orient="horz" pos="1152"/>
        <p:guide orient="horz" pos="4032"/>
        <p:guide orient="horz" pos="2304"/>
        <p:guide orient="horz" pos="3792"/>
        <p:guide pos="2880"/>
        <p:guide pos="5520"/>
        <p:guide pos="480"/>
        <p:guide pos="4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78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E47351FD-CCE3-44CF-8659-9AE8B4E80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56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2BB291-3072-4418-ADD3-32210EDC020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909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2BB291-3072-4418-ADD3-32210EDC020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97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81425372-7788-493E-AA24-4E68010F6A88}" type="slidenum">
              <a:rPr lang="en-US" altLang="en-US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altLang="en-US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659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F2726411-EEBA-4231-B851-BAD7D7F50A9E}" type="slidenum">
              <a:rPr lang="en-US" altLang="en-US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altLang="en-US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189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2BB291-3072-4418-ADD3-32210EDC020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326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F1F6D554-DE8B-45B7-9990-791B0EA17320}" type="slidenum">
              <a:rPr lang="en-US" altLang="en-US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altLang="en-US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97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2BB291-3072-4418-ADD3-32210EDC020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550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2BB291-3072-4418-ADD3-32210EDC020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913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2BB291-3072-4418-ADD3-32210EDC020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445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2BB291-3072-4418-ADD3-32210EDC020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591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2BB291-3072-4418-ADD3-32210EDC020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5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2BB291-3072-4418-ADD3-32210EDC020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81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2BB291-3072-4418-ADD3-32210EDC020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617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2BB291-3072-4418-ADD3-32210EDC020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868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2BB291-3072-4418-ADD3-32210EDC020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1773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2BB291-3072-4418-ADD3-32210EDC020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286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2BB291-3072-4418-ADD3-32210EDC020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9951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6C892113-0141-4A80-A432-C41F47C61D63}" type="slidenum">
              <a:rPr lang="en-US" altLang="en-US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altLang="en-US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6781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2BB291-3072-4418-ADD3-32210EDC020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7196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2BB291-3072-4418-ADD3-32210EDC020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297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2BB291-3072-4418-ADD3-32210EDC020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0094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2BB291-3072-4418-ADD3-32210EDC020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134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2BB291-3072-4418-ADD3-32210EDC020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337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2BB291-3072-4418-ADD3-32210EDC020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314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2BB291-3072-4418-ADD3-32210EDC020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8614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2BB291-3072-4418-ADD3-32210EDC020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344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2BB291-3072-4418-ADD3-32210EDC020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809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A3BA615F-0550-445B-B94B-CD076557BD78}" type="slidenum">
              <a:rPr lang="en-US" altLang="en-US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35</a:t>
            </a:fld>
            <a:endParaRPr lang="en-US" altLang="en-US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8616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29057" indent="-280406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21626" indent="-224325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570276" indent="-224325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18927" indent="-224325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D903B10F-5458-4210-834F-CFB5CD75AFAB}" type="slidenum">
              <a:rPr lang="en-US" altLang="en-US" smtClean="0">
                <a:solidFill>
                  <a:prstClr val="black"/>
                </a:solidFill>
                <a:latin typeface="Times New Roman" charset="0"/>
              </a:rPr>
              <a:pPr eaLnBrk="1" hangingPunct="1"/>
              <a:t>36</a:t>
            </a:fld>
            <a:endParaRPr lang="en-US" altLang="en-US" dirty="0" smtClean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615" y="4267513"/>
            <a:ext cx="5028579" cy="4114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 smtClean="0"/>
              <a:t>Instructor Notes:</a:t>
            </a:r>
          </a:p>
          <a:p>
            <a:endParaRPr lang="en-US" altLang="en-US" b="1" dirty="0" smtClean="0"/>
          </a:p>
          <a:p>
            <a:r>
              <a:rPr lang="en-US" altLang="en-US" b="1" dirty="0" smtClean="0"/>
              <a:t>Ask:</a:t>
            </a:r>
            <a:r>
              <a:rPr lang="en-US" altLang="en-US" dirty="0" smtClean="0"/>
              <a:t> why each of these is an important safety consideration?</a:t>
            </a:r>
          </a:p>
        </p:txBody>
      </p:sp>
    </p:spTree>
    <p:extLst>
      <p:ext uri="{BB962C8B-B14F-4D97-AF65-F5344CB8AC3E}">
        <p14:creationId xmlns:p14="http://schemas.microsoft.com/office/powerpoint/2010/main" val="15441833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2BB291-3072-4418-ADD3-32210EDC020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859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2BB291-3072-4418-ADD3-32210EDC020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6318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2BB291-3072-4418-ADD3-32210EDC020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111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C7E9D065-A4A8-4FC2-AB82-3C2862A91CD7}" type="slidenum">
              <a:rPr lang="en-US" altLang="en-US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41</a:t>
            </a:fld>
            <a:endParaRPr lang="en-US" altLang="en-US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332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2BB291-3072-4418-ADD3-32210EDC020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790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30FDA61D-B13F-4544-80C1-55FD591021A9}" type="slidenum">
              <a:rPr lang="en-US" altLang="en-US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42</a:t>
            </a:fld>
            <a:endParaRPr lang="en-US" altLang="en-US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8664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2BB291-3072-4418-ADD3-32210EDC020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530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C2DCF68A-3031-4E6B-99C1-EEA95DC566F6}" type="slidenum">
              <a:rPr lang="en-US" altLang="en-US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44</a:t>
            </a:fld>
            <a:endParaRPr lang="en-US" altLang="en-US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3577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16AC7062-6749-45A6-B836-B860A30DFAE7}" type="slidenum">
              <a:rPr lang="en-US" altLang="en-US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45</a:t>
            </a:fld>
            <a:endParaRPr lang="en-US" altLang="en-US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04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4DDC2BE2-6DB7-4B93-996E-E7E71B22E0F9}" type="slidenum">
              <a:rPr lang="en-US" altLang="en-US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46</a:t>
            </a:fld>
            <a:endParaRPr lang="en-US" altLang="en-US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741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E00F21DE-1D89-4C42-8E90-1DE31856D590}" type="slidenum">
              <a:rPr lang="en-US" altLang="en-US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altLang="en-US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801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2BB291-3072-4418-ADD3-32210EDC020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89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964EE8CA-37F6-467D-ACD9-358FEB3165B4}" type="slidenum">
              <a:rPr lang="en-US" altLang="en-US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altLang="en-US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098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2BB291-3072-4418-ADD3-32210EDC020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14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2BB291-3072-4418-ADD3-32210EDC020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59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9" b="12744"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pic>
        <p:nvPicPr>
          <p:cNvPr id="6" name="Picture 9" descr="sq plain 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2000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1447800"/>
            <a:ext cx="9144000" cy="381000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dirty="0" smtClean="0"/>
              <a:t>Boating Skills And Seamanship</a:t>
            </a:r>
          </a:p>
        </p:txBody>
      </p:sp>
      <p:pic>
        <p:nvPicPr>
          <p:cNvPr id="8" name="Picture 11" descr="footer Aux 3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2273300" y="6581775"/>
            <a:ext cx="4597400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/>
              <a:t>Copyright 2014 - Coast Guard Auxiliary Association, Inc. 14th ed.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66925" y="104775"/>
            <a:ext cx="6543675" cy="1295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FCB1E0A0-E042-401D-B85E-9899FDB732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232506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C8F01-ED3D-4BD8-AB79-09035A2B0F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266207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0764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769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25542-30AD-4B69-A0F5-99F695129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07125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38125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52600"/>
            <a:ext cx="40767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752600"/>
            <a:ext cx="4076700" cy="4495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28900" y="6477000"/>
            <a:ext cx="3886200" cy="457200"/>
          </a:xfrm>
          <a:prstGeom prst="rect">
            <a:avLst/>
          </a:prstGeom>
          <a:extLst/>
        </p:spPr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altLang="en-US" dirty="0"/>
              <a:t>Approved by DC-E USCG </a:t>
            </a:r>
            <a:r>
              <a:rPr lang="en-US" altLang="en-US" dirty="0" err="1"/>
              <a:t>AuxA</a:t>
            </a:r>
            <a:r>
              <a:rPr lang="en-US" altLang="en-US" dirty="0"/>
              <a:t>, </a:t>
            </a:r>
            <a:r>
              <a:rPr lang="en-US" altLang="en-US" dirty="0" err="1"/>
              <a:t>Inc</a:t>
            </a: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162800" y="6400800"/>
            <a:ext cx="1905000" cy="457200"/>
          </a:xfrm>
          <a:ex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E61C8-5483-4BE8-ABF7-192CC1DFDF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72283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2609B-C713-473B-9F69-A5D126ABD9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89548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D2271-289C-4A14-BE08-7D94877B3C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537735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812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8268B-C4E3-4233-A8F5-833DEEDCBE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612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B0CA9-7BA4-42BE-8BB0-CC707DBAD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084533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5BC82-7CBA-4F2D-9666-07FBC9631E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696747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16368-9CA2-48F0-BBEB-6344215FCC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6248400"/>
            <a:ext cx="3962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679194362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DEF7-7217-447A-AE2C-B9D67FBA10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6248400"/>
            <a:ext cx="3962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088090525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99BBC-BFF1-4082-8BDA-9698BEF9F1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2834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3917261-4450-43E5-9A2F-A08A2C7F4D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</a:t>
            </a:r>
          </a:p>
        </p:txBody>
      </p:sp>
      <p:pic>
        <p:nvPicPr>
          <p:cNvPr id="1029" name="Picture 9" descr="sq plain blu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0858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0"/>
          <p:cNvSpPr>
            <a:spLocks noChangeArrowheads="1"/>
          </p:cNvSpPr>
          <p:nvPr/>
        </p:nvSpPr>
        <p:spPr bwMode="auto">
          <a:xfrm>
            <a:off x="0" y="838200"/>
            <a:ext cx="9144000" cy="381000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dirty="0" smtClean="0"/>
              <a:t>Boating Skills And Seamanship</a:t>
            </a:r>
          </a:p>
        </p:txBody>
      </p:sp>
      <p:pic>
        <p:nvPicPr>
          <p:cNvPr id="1031" name="Picture 11" descr="1emplem clea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56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dirty="0" smtClean="0"/>
              <a:t>      Copyright 2014 - Coast Guard Auxiliary Association, Inc. 14th 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4" r:id="rId7"/>
    <p:sldLayoutId id="2147484075" r:id="rId8"/>
    <p:sldLayoutId id="2147484070" r:id="rId9"/>
    <p:sldLayoutId id="2147484071" r:id="rId10"/>
    <p:sldLayoutId id="2147484072" r:id="rId11"/>
    <p:sldLayoutId id="2147484076" r:id="rId12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QGIIY6lYgf5hpM&amp;tbnid=zP79GNIiXJK-VM:&amp;ved=0CAgQjRwwAA&amp;url=http://www.twowayradioonline.com/ICM700.asp&amp;ei=dgo7UvfYJIno9AS3nIHYAg&amp;psig=AFQjCNHqCiuUxJvnoV8PIho0w2J7R4z2xg&amp;ust=137968741471240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google.com/url?sa=i&amp;source=images&amp;cd=&amp;cad=rja&amp;docid=s7-TZfEdIxrz3M&amp;tbnid=rpHWvlyalaewEM:&amp;ved=0CAgQjRwwAA&amp;url=http://www.landfallnavigation.com/eicm802.html&amp;ei=Ogo7UpmWDIS-8ATpr4GQBg&amp;psig=AFQjCNGRDCKwbFq0Z6p4GLIlz4OLme03tg&amp;ust=1379687354429731" TargetMode="Externa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x_BOrloasW1jKM&amp;tbnid=jxlm6GNU5_NsVM:&amp;ved=0CAUQjRw&amp;url=http://www.boatus.com/boattech/articles/epirb.asp&amp;ei=lgs7Uo-PIobE9gTZpIHwBg&amp;bvm=bv.52288139,d.eWU&amp;psig=AFQjCNH5q2GX6bSwg5p5OcVdhWQVrvRjIA&amp;ust=1379687688776343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sZe3LYpT_npzkM&amp;tbnid=maD9Z4515NAPYM:&amp;ved=0CAUQjRw&amp;url=http://www.geosalliance.com/approved_devices_SPOT.html&amp;ei=CQ07Ur7GOIeE9QTolYHYDQ&amp;bvm=bv.52288139,d.eWU&amp;psig=AFQjCNG-La7W7xauMTmmyLknyFLMt-OliQ&amp;ust=137968793072530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bookstore.gpo.gov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www.amazon.com/dp/9638794909/ref=rdr_ext_tmb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4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1DD940-28EA-4F30-A011-B9DF8079FB81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024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143125" y="104775"/>
            <a:ext cx="6315075" cy="12954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Your Boat’s Radio</a:t>
            </a:r>
          </a:p>
        </p:txBody>
      </p:sp>
      <p:sp>
        <p:nvSpPr>
          <p:cNvPr id="10244" name="Rectangle 19"/>
          <p:cNvSpPr>
            <a:spLocks noChangeArrowheads="1"/>
          </p:cNvSpPr>
          <p:nvPr/>
        </p:nvSpPr>
        <p:spPr bwMode="auto">
          <a:xfrm>
            <a:off x="0" y="0"/>
            <a:ext cx="198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 dirty="0"/>
              <a:t>Chapter</a:t>
            </a:r>
          </a:p>
          <a:p>
            <a:pPr algn="ctr" eaLnBrk="1" hangingPunct="1"/>
            <a:r>
              <a:rPr lang="en-US" altLang="en-US" sz="4800" b="1" dirty="0" smtClean="0"/>
              <a:t>13</a:t>
            </a:r>
            <a:endParaRPr lang="en-US" altLang="en-US" sz="4800" b="1" dirty="0"/>
          </a:p>
        </p:txBody>
      </p:sp>
      <p:pic>
        <p:nvPicPr>
          <p:cNvPr id="10245" name="Picture 7" descr="AU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534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DSC  MMSI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0B2649C6-9C17-411A-9278-BB65B8D0BF82}" type="slidenum">
              <a:rPr lang="en-US" altLang="en-US" sz="1400" smtClean="0"/>
              <a:pPr eaLnBrk="1" hangingPunct="1"/>
              <a:t>10</a:t>
            </a:fld>
            <a:endParaRPr lang="en-US" altLang="en-US" sz="1400" dirty="0" smtClean="0"/>
          </a:p>
        </p:txBody>
      </p:sp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533400" y="1371600"/>
            <a:ext cx="8382000" cy="4953000"/>
          </a:xfrm>
        </p:spPr>
        <p:txBody>
          <a:bodyPr/>
          <a:lstStyle/>
          <a:p>
            <a:r>
              <a:rPr lang="en-US" altLang="en-US" dirty="0" smtClean="0"/>
              <a:t>VHF-FM with DSC should be registered</a:t>
            </a:r>
          </a:p>
          <a:p>
            <a:r>
              <a:rPr lang="en-US" altLang="en-US" dirty="0" smtClean="0"/>
              <a:t>Marine Mobile Service Identity</a:t>
            </a:r>
          </a:p>
          <a:p>
            <a:pPr lvl="1"/>
            <a:r>
              <a:rPr lang="en-US" altLang="en-US" dirty="0" smtClean="0"/>
              <a:t>Auto Identify your radio when transmitting</a:t>
            </a:r>
          </a:p>
          <a:p>
            <a:pPr lvl="1"/>
            <a:r>
              <a:rPr lang="en-US" altLang="en-US" dirty="0" smtClean="0"/>
              <a:t>Registered Through FCC (charge)</a:t>
            </a:r>
          </a:p>
          <a:p>
            <a:pPr lvl="1"/>
            <a:r>
              <a:rPr lang="en-US" altLang="en-US" dirty="0" err="1" smtClean="0"/>
              <a:t>BoatU.S</a:t>
            </a:r>
            <a:r>
              <a:rPr lang="en-US" altLang="en-US" dirty="0" smtClean="0"/>
              <a:t>.  Sea Tow Services International (Free)</a:t>
            </a:r>
          </a:p>
          <a:p>
            <a:pPr lvl="1"/>
            <a:r>
              <a:rPr lang="en-US" altLang="en-US" dirty="0" smtClean="0"/>
              <a:t>Uses Channel 70</a:t>
            </a:r>
          </a:p>
          <a:p>
            <a:pPr lvl="1"/>
            <a:endParaRPr lang="en-US" altLang="en-US" dirty="0" smtClean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87775"/>
            <a:ext cx="340995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4205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Coastal Communications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57150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Coastal or Offshore</a:t>
            </a:r>
          </a:p>
          <a:p>
            <a:pPr lvl="1" eaLnBrk="1" hangingPunct="1"/>
            <a:r>
              <a:rPr lang="en-US" altLang="en-US" sz="3200" dirty="0" smtClean="0"/>
              <a:t>SSB-AM Single-sideband radios</a:t>
            </a:r>
          </a:p>
          <a:p>
            <a:pPr lvl="1" eaLnBrk="1" hangingPunct="1"/>
            <a:r>
              <a:rPr lang="en-US" altLang="en-US" sz="3200" dirty="0" smtClean="0"/>
              <a:t>Amateur radios</a:t>
            </a:r>
          </a:p>
          <a:p>
            <a:pPr lvl="1" eaLnBrk="1" hangingPunct="1"/>
            <a:r>
              <a:rPr lang="en-US" altLang="en-US" sz="3200" dirty="0" smtClean="0"/>
              <a:t>Emergency Position-Indicating Radio Beacons</a:t>
            </a:r>
          </a:p>
          <a:p>
            <a:pPr lvl="1" eaLnBrk="1" hangingPunct="1"/>
            <a:r>
              <a:rPr lang="en-US" altLang="en-US" sz="3200" dirty="0" smtClean="0"/>
              <a:t>Satellite Cell Phones</a:t>
            </a:r>
          </a:p>
        </p:txBody>
      </p:sp>
      <p:pic>
        <p:nvPicPr>
          <p:cNvPr id="19460" name="Picture 4" descr="Fig 13-3-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8" y="1447800"/>
            <a:ext cx="30654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019800" y="1219200"/>
            <a:ext cx="152400" cy="51816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562600" y="6521450"/>
            <a:ext cx="2667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eaLnBrk="1" hangingPunct="1"/>
            <a:r>
              <a:rPr lang="en-US" altLang="en-US" sz="800" dirty="0"/>
              <a:t>Reprinted with permission from </a:t>
            </a:r>
            <a:r>
              <a:rPr lang="en-US" altLang="en-US" sz="800" i="1" dirty="0"/>
              <a:t>Rough Weather Seamanship for Sail and Power by Roger Marshall</a:t>
            </a:r>
            <a:endParaRPr lang="en-US" altLang="en-US" dirty="0"/>
          </a:p>
        </p:txBody>
      </p:sp>
      <p:sp>
        <p:nvSpPr>
          <p:cNvPr id="1946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F30E3265-137D-47DB-8002-ACDE5C9E056C}" type="slidenum">
              <a:rPr lang="en-US" altLang="en-US" sz="1400" smtClean="0"/>
              <a:pPr eaLnBrk="1" hangingPunct="1"/>
              <a:t>11</a:t>
            </a:fld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8642689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Citizen Band (CB) Radio</a:t>
            </a:r>
          </a:p>
        </p:txBody>
      </p:sp>
      <p:sp>
        <p:nvSpPr>
          <p:cNvPr id="2048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  <a:buSzPct val="85000"/>
            </a:pPr>
            <a:r>
              <a:rPr lang="en-US" altLang="en-US" dirty="0" smtClean="0"/>
              <a:t>Low power - 5 watts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85000"/>
            </a:pPr>
            <a:r>
              <a:rPr lang="en-US" altLang="en-US" dirty="0" smtClean="0"/>
              <a:t>Limited Range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85000"/>
            </a:pPr>
            <a:r>
              <a:rPr lang="en-US" altLang="en-US" dirty="0" smtClean="0"/>
              <a:t>Not Monitored By Coast Guard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85000"/>
            </a:pPr>
            <a:r>
              <a:rPr lang="en-US" altLang="en-US" dirty="0" smtClean="0"/>
              <a:t>Overcrowded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85000"/>
            </a:pPr>
            <a:r>
              <a:rPr lang="en-US" altLang="en-US" dirty="0" smtClean="0"/>
              <a:t>AM - Susceptible To Static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85000"/>
            </a:pPr>
            <a:r>
              <a:rPr lang="en-US" altLang="en-US" dirty="0" smtClean="0"/>
              <a:t>Channel 9 - Unofficial Emergency Frequency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85000"/>
            </a:pPr>
            <a:r>
              <a:rPr lang="en-US" altLang="en-US" dirty="0" smtClean="0"/>
              <a:t>Inexpensive</a:t>
            </a:r>
          </a:p>
        </p:txBody>
      </p:sp>
      <p:sp>
        <p:nvSpPr>
          <p:cNvPr id="2048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6791B109-3120-4D41-A810-A53C82EF7299}" type="slidenum">
              <a:rPr lang="en-US" altLang="en-US" sz="1400" smtClean="0"/>
              <a:pPr eaLnBrk="1" hangingPunct="1"/>
              <a:t>12</a:t>
            </a:fld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6462105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Other Systems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Licensed Amateur Radio Operators (HAM)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 smtClean="0"/>
              <a:t>Several Short Wave Frequencies Available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Cellular Telephones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 smtClean="0"/>
              <a:t>Not Monitored By Others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 smtClean="0"/>
              <a:t>Coast Guard cannot locate with RDF as a Marine Radio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 smtClean="0"/>
              <a:t>Call Coast Guard or  911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 smtClean="0"/>
              <a:t>Limited reception on water</a:t>
            </a:r>
          </a:p>
        </p:txBody>
      </p:sp>
      <p:sp>
        <p:nvSpPr>
          <p:cNvPr id="2150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258DF6ED-0733-4159-95BF-19C4219E4D4D}" type="slidenum">
              <a:rPr lang="en-US" altLang="en-US" sz="1400" smtClean="0"/>
              <a:pPr eaLnBrk="1" hangingPunct="1"/>
              <a:t>13</a:t>
            </a:fld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2352184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ChangeArrowheads="1"/>
          </p:cNvSpPr>
          <p:nvPr/>
        </p:nvSpPr>
        <p:spPr bwMode="auto">
          <a:xfrm>
            <a:off x="5867400" y="1219200"/>
            <a:ext cx="3276600" cy="5181600"/>
          </a:xfrm>
          <a:prstGeom prst="rect">
            <a:avLst/>
          </a:prstGeom>
          <a:solidFill>
            <a:srgbClr val="A2CA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22531" name="Picture 4" descr="http://www.twowayradioonline.com/images/icm700pr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3733800"/>
            <a:ext cx="32480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 descr="http://lib.store.yahoo.net/lib/landfallnav/IcomICM802fac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1905000"/>
            <a:ext cx="3243262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B3FBB590-7993-4E51-9B57-A652C620013C}" type="slidenum">
              <a:rPr lang="en-US" altLang="en-US" sz="1400" smtClean="0"/>
              <a:pPr eaLnBrk="1" hangingPunct="1"/>
              <a:t>14</a:t>
            </a:fld>
            <a:endParaRPr lang="en-US" altLang="en-US" sz="1400" dirty="0" smtClean="0"/>
          </a:p>
        </p:txBody>
      </p:sp>
      <p:sp>
        <p:nvSpPr>
          <p:cNvPr id="225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Single Sideband Radio</a:t>
            </a:r>
          </a:p>
        </p:txBody>
      </p:sp>
      <p:sp>
        <p:nvSpPr>
          <p:cNvPr id="225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43434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Range – 25 mi to  worldwide</a:t>
            </a:r>
          </a:p>
          <a:p>
            <a:pPr eaLnBrk="1" hangingPunct="1"/>
            <a:r>
              <a:rPr lang="en-US" altLang="en-US" dirty="0" smtClean="0"/>
              <a:t>Monitor Weather</a:t>
            </a:r>
          </a:p>
          <a:p>
            <a:pPr eaLnBrk="1" hangingPunct="1"/>
            <a:r>
              <a:rPr lang="en-US" altLang="en-US" dirty="0" smtClean="0"/>
              <a:t>Access to public telephones</a:t>
            </a:r>
          </a:p>
          <a:p>
            <a:pPr eaLnBrk="1" hangingPunct="1"/>
            <a:r>
              <a:rPr lang="en-US" altLang="en-US" dirty="0" smtClean="0"/>
              <a:t>Monitored by USCG (limited)</a:t>
            </a:r>
          </a:p>
        </p:txBody>
      </p:sp>
      <p:sp>
        <p:nvSpPr>
          <p:cNvPr id="22536" name="Rectangle 5"/>
          <p:cNvSpPr>
            <a:spLocks noChangeArrowheads="1"/>
          </p:cNvSpPr>
          <p:nvPr/>
        </p:nvSpPr>
        <p:spPr bwMode="auto">
          <a:xfrm>
            <a:off x="5772150" y="1219200"/>
            <a:ext cx="171450" cy="51816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2537" name="Text Box 6"/>
          <p:cNvSpPr txBox="1">
            <a:spLocks noChangeArrowheads="1"/>
          </p:cNvSpPr>
          <p:nvPr/>
        </p:nvSpPr>
        <p:spPr bwMode="auto">
          <a:xfrm>
            <a:off x="5638800" y="6521450"/>
            <a:ext cx="2667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eaLnBrk="1" hangingPunct="1"/>
            <a:r>
              <a:rPr lang="en-US" altLang="en-US" sz="800" dirty="0"/>
              <a:t>Reprinted with permission from </a:t>
            </a:r>
            <a:r>
              <a:rPr lang="en-US" altLang="en-US" sz="800" i="1" dirty="0"/>
              <a:t>Rough Weather Seamanship for Sail and Power by Roger Marshall</a:t>
            </a:r>
            <a:endParaRPr lang="en-US" altLang="en-US" dirty="0"/>
          </a:p>
        </p:txBody>
      </p:sp>
      <p:sp>
        <p:nvSpPr>
          <p:cNvPr id="22538" name="Rectangle 6"/>
          <p:cNvSpPr>
            <a:spLocks noChangeArrowheads="1"/>
          </p:cNvSpPr>
          <p:nvPr/>
        </p:nvSpPr>
        <p:spPr bwMode="auto">
          <a:xfrm>
            <a:off x="5867400" y="1828800"/>
            <a:ext cx="32766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2539" name="Rectangle 6"/>
          <p:cNvSpPr>
            <a:spLocks noChangeArrowheads="1"/>
          </p:cNvSpPr>
          <p:nvPr/>
        </p:nvSpPr>
        <p:spPr bwMode="auto">
          <a:xfrm>
            <a:off x="5867400" y="3657600"/>
            <a:ext cx="32766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2540" name="Rectangle 6"/>
          <p:cNvSpPr>
            <a:spLocks noChangeArrowheads="1"/>
          </p:cNvSpPr>
          <p:nvPr/>
        </p:nvSpPr>
        <p:spPr bwMode="auto">
          <a:xfrm>
            <a:off x="5867400" y="5715000"/>
            <a:ext cx="32766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65565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SSB Radios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altLang="en-US" sz="3600" dirty="0" smtClean="0"/>
              <a:t>Range</a:t>
            </a:r>
          </a:p>
          <a:p>
            <a:pPr lvl="1">
              <a:buClr>
                <a:schemeClr val="tx2"/>
              </a:buClr>
            </a:pPr>
            <a:r>
              <a:rPr lang="en-US" altLang="en-US" sz="3600" dirty="0" smtClean="0"/>
              <a:t>Day - 100 miles</a:t>
            </a:r>
          </a:p>
          <a:p>
            <a:pPr lvl="1">
              <a:buClr>
                <a:schemeClr val="tx2"/>
              </a:buClr>
            </a:pPr>
            <a:r>
              <a:rPr lang="en-US" altLang="en-US" sz="3600" dirty="0" smtClean="0"/>
              <a:t>Night - 1000 miles</a:t>
            </a:r>
          </a:p>
          <a:p>
            <a:pPr>
              <a:buClr>
                <a:schemeClr val="tx2"/>
              </a:buClr>
            </a:pPr>
            <a:r>
              <a:rPr lang="en-US" altLang="en-US" sz="3600" dirty="0" smtClean="0"/>
              <a:t>Recommended for Ocean Operation</a:t>
            </a:r>
          </a:p>
          <a:p>
            <a:pPr>
              <a:buClr>
                <a:schemeClr val="tx2"/>
              </a:buClr>
            </a:pPr>
            <a:r>
              <a:rPr lang="en-US" altLang="en-US" sz="3600" dirty="0" smtClean="0"/>
              <a:t>Monitored By U.S. Coast Guard</a:t>
            </a:r>
          </a:p>
          <a:p>
            <a:pPr>
              <a:buClr>
                <a:schemeClr val="tx2"/>
              </a:buClr>
            </a:pPr>
            <a:r>
              <a:rPr lang="en-US" altLang="en-US" sz="3600" dirty="0" smtClean="0"/>
              <a:t>More Costly Than VHF-FM</a:t>
            </a:r>
          </a:p>
          <a:p>
            <a:pPr>
              <a:buClr>
                <a:schemeClr val="tx2"/>
              </a:buClr>
            </a:pPr>
            <a:r>
              <a:rPr lang="en-US" altLang="en-US" sz="3600" dirty="0" smtClean="0"/>
              <a:t>Must Also Have VHF-FM Radio</a:t>
            </a:r>
          </a:p>
        </p:txBody>
      </p:sp>
      <p:sp>
        <p:nvSpPr>
          <p:cNvPr id="2355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54FDEF3B-C9DF-4541-BCF3-783CA61BB433}" type="slidenum">
              <a:rPr lang="en-US" altLang="en-US" sz="1400" smtClean="0"/>
              <a:pPr eaLnBrk="1" hangingPunct="1"/>
              <a:t>15</a:t>
            </a:fld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4743014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6248400" y="1219200"/>
            <a:ext cx="2895600" cy="5181600"/>
          </a:xfrm>
          <a:prstGeom prst="rect">
            <a:avLst/>
          </a:prstGeom>
          <a:solidFill>
            <a:srgbClr val="A2CA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EPIRB</a:t>
            </a:r>
          </a:p>
        </p:txBody>
      </p:sp>
      <p:sp>
        <p:nvSpPr>
          <p:cNvPr id="24580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4102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Transmits emergency calls via satellite</a:t>
            </a:r>
          </a:p>
          <a:p>
            <a:pPr eaLnBrk="1" hangingPunct="1"/>
            <a:r>
              <a:rPr lang="en-US" altLang="en-US" dirty="0" smtClean="0"/>
              <a:t>Small- portable</a:t>
            </a:r>
          </a:p>
          <a:p>
            <a:pPr eaLnBrk="1" hangingPunct="1"/>
            <a:r>
              <a:rPr lang="en-US" altLang="en-US" dirty="0" smtClean="0"/>
              <a:t>Transmits boat’s identity and location</a:t>
            </a:r>
          </a:p>
          <a:p>
            <a:pPr eaLnBrk="1" hangingPunct="1"/>
            <a:r>
              <a:rPr lang="en-US" altLang="en-US" dirty="0" smtClean="0"/>
              <a:t>Range worldwide</a:t>
            </a:r>
          </a:p>
          <a:p>
            <a:pPr eaLnBrk="1" hangingPunct="1"/>
            <a:r>
              <a:rPr lang="en-US" altLang="en-US" dirty="0" smtClean="0"/>
              <a:t>One way communication</a:t>
            </a:r>
          </a:p>
          <a:p>
            <a:pPr eaLnBrk="1" hangingPunct="1"/>
            <a:r>
              <a:rPr lang="en-US" altLang="en-US" dirty="0" smtClean="0"/>
              <a:t>Monitored by USCG</a:t>
            </a:r>
          </a:p>
        </p:txBody>
      </p:sp>
      <p:sp>
        <p:nvSpPr>
          <p:cNvPr id="245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9FEFE25A-118B-4530-AD95-F8649F036DD2}" type="slidenum">
              <a:rPr lang="en-US" altLang="en-US" sz="1400" smtClean="0"/>
              <a:pPr eaLnBrk="1" hangingPunct="1"/>
              <a:t>16</a:t>
            </a:fld>
            <a:endParaRPr lang="en-US" altLang="en-US" sz="1400" dirty="0" smtClean="0"/>
          </a:p>
        </p:txBody>
      </p:sp>
      <p:pic>
        <p:nvPicPr>
          <p:cNvPr id="24582" name="Picture 7" descr="http://www.boatus.com/Assets/www.boatus.com/BoatTech/img/neal/epir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76400"/>
            <a:ext cx="29321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6096000" y="1143000"/>
            <a:ext cx="219075" cy="52959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648689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ChangeArrowheads="1"/>
          </p:cNvSpPr>
          <p:nvPr/>
        </p:nvSpPr>
        <p:spPr bwMode="auto">
          <a:xfrm>
            <a:off x="6553200" y="1219200"/>
            <a:ext cx="2590800" cy="5181600"/>
          </a:xfrm>
          <a:prstGeom prst="rect">
            <a:avLst/>
          </a:prstGeom>
          <a:solidFill>
            <a:srgbClr val="A2CA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2560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95525"/>
            <a:ext cx="25146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077200" cy="838200"/>
          </a:xfrm>
        </p:spPr>
        <p:txBody>
          <a:bodyPr/>
          <a:lstStyle/>
          <a:p>
            <a:pPr algn="ctr" eaLnBrk="1" hangingPunct="1"/>
            <a:r>
              <a:rPr lang="en-US" altLang="en-US" sz="3200" dirty="0" smtClean="0"/>
              <a:t>Personal Locator  Beacon (PLB)</a:t>
            </a:r>
          </a:p>
        </p:txBody>
      </p:sp>
      <p:sp>
        <p:nvSpPr>
          <p:cNvPr id="256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E99A135B-6E6A-44ED-AC1A-6805040DBB4D}" type="slidenum">
              <a:rPr lang="en-US" altLang="en-US" sz="1400" smtClean="0"/>
              <a:pPr eaLnBrk="1" hangingPunct="1"/>
              <a:t>17</a:t>
            </a:fld>
            <a:endParaRPr lang="en-US" altLang="en-US" sz="1400" dirty="0" smtClean="0"/>
          </a:p>
        </p:txBody>
      </p:sp>
      <p:sp>
        <p:nvSpPr>
          <p:cNvPr id="25606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6019800" cy="495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Personal version of EPIRB</a:t>
            </a:r>
          </a:p>
          <a:p>
            <a:pPr eaLnBrk="1" hangingPunct="1"/>
            <a:r>
              <a:rPr lang="en-US" altLang="en-US" dirty="0" smtClean="0"/>
              <a:t>Registered to an individual</a:t>
            </a:r>
          </a:p>
          <a:p>
            <a:pPr eaLnBrk="1" hangingPunct="1"/>
            <a:r>
              <a:rPr lang="en-US" altLang="en-US" dirty="0" smtClean="0"/>
              <a:t>Range worldwide</a:t>
            </a:r>
          </a:p>
          <a:p>
            <a:pPr eaLnBrk="1" hangingPunct="1"/>
            <a:r>
              <a:rPr lang="en-US" altLang="en-US" dirty="0" smtClean="0"/>
              <a:t>Monitored by USCG</a:t>
            </a:r>
          </a:p>
        </p:txBody>
      </p:sp>
      <p:sp>
        <p:nvSpPr>
          <p:cNvPr id="25607" name="Rectangle 5"/>
          <p:cNvSpPr>
            <a:spLocks noChangeArrowheads="1"/>
          </p:cNvSpPr>
          <p:nvPr/>
        </p:nvSpPr>
        <p:spPr bwMode="auto">
          <a:xfrm>
            <a:off x="6477000" y="1219200"/>
            <a:ext cx="182563" cy="51816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5608" name="Rectangle 6"/>
          <p:cNvSpPr>
            <a:spLocks noChangeArrowheads="1"/>
          </p:cNvSpPr>
          <p:nvPr/>
        </p:nvSpPr>
        <p:spPr bwMode="auto">
          <a:xfrm>
            <a:off x="6629400" y="2209800"/>
            <a:ext cx="25146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5609" name="Rectangle 6"/>
          <p:cNvSpPr>
            <a:spLocks noChangeArrowheads="1"/>
          </p:cNvSpPr>
          <p:nvPr/>
        </p:nvSpPr>
        <p:spPr bwMode="auto">
          <a:xfrm>
            <a:off x="6629400" y="5334000"/>
            <a:ext cx="25146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59008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Satellite Personal Messenger </a:t>
            </a:r>
            <a:r>
              <a:rPr lang="en-US" altLang="en-US" sz="2400" dirty="0" smtClean="0"/>
              <a:t>(SPOT)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878513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Tracked by Globalstar</a:t>
            </a:r>
          </a:p>
          <a:p>
            <a:pPr eaLnBrk="1" hangingPunct="1"/>
            <a:r>
              <a:rPr lang="en-US" altLang="en-US" dirty="0" smtClean="0"/>
              <a:t>Information forwarded to sub-agencies</a:t>
            </a:r>
          </a:p>
          <a:p>
            <a:pPr eaLnBrk="1" hangingPunct="1"/>
            <a:r>
              <a:rPr lang="en-US" altLang="en-US" dirty="0" smtClean="0"/>
              <a:t>Tracks actual  wearers movements</a:t>
            </a:r>
          </a:p>
          <a:p>
            <a:pPr eaLnBrk="1" hangingPunct="1"/>
            <a:r>
              <a:rPr lang="en-US" altLang="en-US" dirty="0" smtClean="0"/>
              <a:t>Signal strength not as strong as EPIRB system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DB5FD283-95BA-4186-B8CE-B82C8A66409F}" type="slidenum">
              <a:rPr lang="en-US" altLang="en-US" sz="1400" smtClean="0"/>
              <a:pPr eaLnBrk="1" hangingPunct="1"/>
              <a:t>18</a:t>
            </a:fld>
            <a:endParaRPr lang="en-US" altLang="en-US" sz="1400" dirty="0" smtClean="0"/>
          </a:p>
        </p:txBody>
      </p:sp>
      <p:pic>
        <p:nvPicPr>
          <p:cNvPr id="27653" name="Picture 2" descr="http://www.geosalliance.com/SPO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2133600"/>
            <a:ext cx="28670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6096000" y="1219200"/>
            <a:ext cx="182563" cy="51816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33559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16EC88A8-C4BD-4FB5-B7FF-E6F98F5B0DEA}" type="slidenum">
              <a:rPr lang="en-US" altLang="en-US" sz="1400" smtClean="0"/>
              <a:pPr eaLnBrk="1" hangingPunct="1"/>
              <a:t>19</a:t>
            </a:fld>
            <a:endParaRPr lang="en-US" altLang="en-US" sz="1400" dirty="0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In Reach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6323013" cy="41148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Uses Iridium Satellite Network</a:t>
            </a:r>
          </a:p>
          <a:p>
            <a:pPr eaLnBrk="1" hangingPunct="1"/>
            <a:r>
              <a:rPr lang="en-US" altLang="en-US" sz="3600" dirty="0" smtClean="0"/>
              <a:t>Communication via dedicated transceivers, Apple and Android devices</a:t>
            </a:r>
          </a:p>
          <a:p>
            <a:pPr eaLnBrk="1" hangingPunct="1"/>
            <a:r>
              <a:rPr lang="en-US" altLang="en-US" sz="3600" dirty="0" smtClean="0"/>
              <a:t>Tracks movement of caller</a:t>
            </a:r>
          </a:p>
          <a:p>
            <a:pPr marL="457200" lvl="1" indent="0" eaLnBrk="1" hangingPunct="1">
              <a:buFontTx/>
              <a:buNone/>
            </a:pPr>
            <a:endParaRPr lang="en-US" altLang="en-US" dirty="0" smtClean="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553200" y="1219200"/>
            <a:ext cx="152400" cy="51816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28678" name="Picture 2" descr="http://images.cabelas.com/is/image/cabelas/s7_270145_999_01?rgn=0,0,847,2000&amp;scl=3.8095238095238093&amp;fmt=jpeg&amp;id=0F70Gb7pJrVnOpdOG13f5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00200"/>
            <a:ext cx="18049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07846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</a:t>
            </a:r>
          </a:p>
          <a:p>
            <a:r>
              <a:rPr lang="en-US" dirty="0" smtClean="0"/>
              <a:t>Two</a:t>
            </a:r>
          </a:p>
          <a:p>
            <a:r>
              <a:rPr lang="en-US" smtClean="0"/>
              <a:t>three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2609B-C713-473B-9F69-A5D126ABD97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09436"/>
      </p:ext>
    </p:extLst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400" dirty="0" smtClean="0"/>
              <a:t>Automatic Packet Reporting Sys. (APRS)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General VHF communication system</a:t>
            </a:r>
          </a:p>
          <a:p>
            <a:pPr eaLnBrk="1" hangingPunct="1">
              <a:defRPr/>
            </a:pPr>
            <a:r>
              <a:rPr lang="en-US" dirty="0" smtClean="0"/>
              <a:t>Not specifically for emergencies</a:t>
            </a:r>
          </a:p>
          <a:p>
            <a:pPr eaLnBrk="1" hangingPunct="1">
              <a:defRPr/>
            </a:pPr>
            <a:r>
              <a:rPr lang="en-US" dirty="0" smtClean="0"/>
              <a:t>Messages repeated limited times</a:t>
            </a:r>
          </a:p>
          <a:p>
            <a:pPr eaLnBrk="1" hangingPunct="1">
              <a:defRPr/>
            </a:pPr>
            <a:r>
              <a:rPr lang="en-US" dirty="0" smtClean="0"/>
              <a:t>No assurance responders will be notified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6B49384F-FC61-49C6-8668-280E13FFF80F}" type="slidenum">
              <a:rPr lang="en-US" altLang="en-US" sz="1400" smtClean="0"/>
              <a:pPr eaLnBrk="1" hangingPunct="1"/>
              <a:t>20</a:t>
            </a:fld>
            <a:endParaRPr lang="en-US" altLang="en-US" sz="1400" dirty="0" smtClean="0"/>
          </a:p>
        </p:txBody>
      </p:sp>
      <p:sp>
        <p:nvSpPr>
          <p:cNvPr id="29704" name="Rectangle 6"/>
          <p:cNvSpPr>
            <a:spLocks noChangeArrowheads="1"/>
          </p:cNvSpPr>
          <p:nvPr/>
        </p:nvSpPr>
        <p:spPr bwMode="auto">
          <a:xfrm>
            <a:off x="0" y="3810000"/>
            <a:ext cx="9144000" cy="2286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98282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70755898-DF32-47C8-B967-904585D987A7}" type="slidenum">
              <a:rPr lang="en-US" altLang="en-US" sz="1400" smtClean="0"/>
              <a:pPr eaLnBrk="1" hangingPunct="1"/>
              <a:t>21</a:t>
            </a:fld>
            <a:endParaRPr lang="en-US" altLang="en-US" sz="1400" dirty="0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dirty="0" smtClean="0">
                <a:solidFill>
                  <a:srgbClr val="00B050"/>
                </a:solidFill>
              </a:rPr>
              <a:t>Student Activities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Who recalls the three functions of the VHF and SSB marine radios?</a:t>
            </a:r>
          </a:p>
          <a:p>
            <a:pPr eaLnBrk="1" hangingPunct="1"/>
            <a:r>
              <a:rPr lang="en-US" altLang="en-US" sz="3600" dirty="0" smtClean="0"/>
              <a:t>They are….</a:t>
            </a:r>
          </a:p>
          <a:p>
            <a:pPr lvl="1" eaLnBrk="1" hangingPunct="1"/>
            <a:r>
              <a:rPr lang="en-US" altLang="en-US" sz="3600" dirty="0" smtClean="0"/>
              <a:t>Safety messages</a:t>
            </a:r>
          </a:p>
          <a:p>
            <a:pPr lvl="1" eaLnBrk="1" hangingPunct="1"/>
            <a:r>
              <a:rPr lang="en-US" altLang="en-US" sz="3600" dirty="0" smtClean="0"/>
              <a:t>Operational messages</a:t>
            </a:r>
          </a:p>
          <a:p>
            <a:pPr lvl="1" eaLnBrk="1" hangingPunct="1"/>
            <a:r>
              <a:rPr lang="en-US" altLang="en-US" sz="3600" dirty="0" smtClean="0"/>
              <a:t>Commercial messages</a:t>
            </a:r>
          </a:p>
        </p:txBody>
      </p:sp>
    </p:spTree>
    <p:extLst>
      <p:ext uri="{BB962C8B-B14F-4D97-AF65-F5344CB8AC3E}">
        <p14:creationId xmlns:p14="http://schemas.microsoft.com/office/powerpoint/2010/main" val="19451951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42370867-CF43-4977-87F2-6A3B8EC2A0D9}" type="slidenum">
              <a:rPr lang="en-US" altLang="en-US" sz="1400" smtClean="0"/>
              <a:pPr eaLnBrk="1" hangingPunct="1"/>
              <a:t>22</a:t>
            </a:fld>
            <a:endParaRPr lang="en-US" altLang="en-US" sz="1400" dirty="0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Licenses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610600" cy="495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Station license</a:t>
            </a:r>
          </a:p>
          <a:p>
            <a:pPr lvl="1" eaLnBrk="1" hangingPunct="1"/>
            <a:r>
              <a:rPr lang="en-US" altLang="en-US" sz="3200" dirty="0" smtClean="0"/>
              <a:t>Required when using ships SSB radio</a:t>
            </a:r>
          </a:p>
          <a:p>
            <a:pPr lvl="1" eaLnBrk="1" hangingPunct="1"/>
            <a:r>
              <a:rPr lang="en-US" altLang="en-US" sz="3200" dirty="0" smtClean="0"/>
              <a:t>Issued by the FCC</a:t>
            </a:r>
          </a:p>
          <a:p>
            <a:pPr eaLnBrk="1" hangingPunct="1"/>
            <a:r>
              <a:rPr lang="en-US" altLang="en-US" dirty="0" smtClean="0"/>
              <a:t>Operator permit</a:t>
            </a:r>
          </a:p>
          <a:p>
            <a:pPr lvl="1" eaLnBrk="1" hangingPunct="1"/>
            <a:r>
              <a:rPr lang="en-US" altLang="en-US" sz="3200" dirty="0" smtClean="0"/>
              <a:t>Restricted radiotelephone operators permit is required when in foreign waters</a:t>
            </a:r>
          </a:p>
        </p:txBody>
      </p:sp>
    </p:spTree>
    <p:extLst>
      <p:ext uri="{BB962C8B-B14F-4D97-AF65-F5344CB8AC3E}">
        <p14:creationId xmlns:p14="http://schemas.microsoft.com/office/powerpoint/2010/main" val="19341305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995A3F4E-5C92-46F1-A869-2668B7AE0DB0}" type="slidenum">
              <a:rPr lang="en-US" altLang="en-US" sz="1400" smtClean="0"/>
              <a:pPr eaLnBrk="1" hangingPunct="1"/>
              <a:t>23</a:t>
            </a:fld>
            <a:endParaRPr lang="en-US" altLang="en-US" sz="1400" dirty="0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dirty="0" smtClean="0"/>
              <a:t>Selecting Your VHF-FM Radio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Advantages of the Global Maritime Distress and Safety System</a:t>
            </a:r>
          </a:p>
          <a:p>
            <a:pPr lvl="1" eaLnBrk="1" hangingPunct="1"/>
            <a:r>
              <a:rPr lang="en-US" altLang="en-US" dirty="0" smtClean="0"/>
              <a:t>Uses Ch. 70 for distress calls </a:t>
            </a:r>
          </a:p>
          <a:p>
            <a:pPr lvl="1" eaLnBrk="1" hangingPunct="1"/>
            <a:r>
              <a:rPr lang="en-US" altLang="en-US" dirty="0" smtClean="0"/>
              <a:t>MMSI </a:t>
            </a:r>
            <a:r>
              <a:rPr lang="en-US" altLang="en-US" sz="2000" dirty="0" smtClean="0"/>
              <a:t>(Maritime Mobile System Identity) </a:t>
            </a:r>
            <a:r>
              <a:rPr lang="en-US" altLang="en-US" sz="1600" dirty="0" smtClean="0"/>
              <a:t>provides vital boat info.</a:t>
            </a:r>
          </a:p>
          <a:p>
            <a:pPr lvl="1" eaLnBrk="1" hangingPunct="1"/>
            <a:r>
              <a:rPr lang="en-US" altLang="en-US" dirty="0" smtClean="0"/>
              <a:t>Can be interfaced with GPS for position info.</a:t>
            </a:r>
          </a:p>
          <a:p>
            <a:pPr lvl="1" eaLnBrk="1" hangingPunct="1"/>
            <a:r>
              <a:rPr lang="en-US" altLang="en-US" dirty="0" smtClean="0"/>
              <a:t>Operator is free to handle emergency while distress is being sent!</a:t>
            </a:r>
          </a:p>
          <a:p>
            <a:pPr lvl="1" eaLnBrk="1" hangingPunct="1"/>
            <a:r>
              <a:rPr lang="en-US" altLang="en-US" dirty="0" smtClean="0"/>
              <a:t>Ship to Ship automated calling</a:t>
            </a:r>
          </a:p>
          <a:p>
            <a:pPr lvl="1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36310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45CF4993-71F6-44A1-A72D-219CCB783F74}" type="slidenum">
              <a:rPr lang="en-US" altLang="en-US" sz="1400" smtClean="0"/>
              <a:pPr eaLnBrk="1" hangingPunct="1"/>
              <a:t>24</a:t>
            </a:fld>
            <a:endParaRPr lang="en-US" altLang="en-US" sz="1400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64008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000" dirty="0" smtClean="0"/>
              <a:t>Sensitivity</a:t>
            </a:r>
          </a:p>
          <a:p>
            <a:pPr lvl="1" eaLnBrk="1" hangingPunct="1">
              <a:defRPr/>
            </a:pPr>
            <a:r>
              <a:rPr lang="en-US" altLang="en-US" sz="2000" dirty="0" smtClean="0"/>
              <a:t> ability to receive weak signals</a:t>
            </a:r>
          </a:p>
          <a:p>
            <a:pPr eaLnBrk="1" hangingPunct="1">
              <a:defRPr/>
            </a:pPr>
            <a:r>
              <a:rPr lang="en-US" altLang="en-US" sz="2000" dirty="0" smtClean="0"/>
              <a:t>Selectivity  </a:t>
            </a:r>
          </a:p>
          <a:p>
            <a:pPr lvl="1" eaLnBrk="1" hangingPunct="1">
              <a:defRPr/>
            </a:pPr>
            <a:r>
              <a:rPr lang="en-US" altLang="en-US" sz="2000" dirty="0" smtClean="0"/>
              <a:t>rejecting signals from adjacent channels</a:t>
            </a:r>
          </a:p>
          <a:p>
            <a:pPr eaLnBrk="1" hangingPunct="1">
              <a:defRPr/>
            </a:pPr>
            <a:r>
              <a:rPr lang="en-US" altLang="en-US" sz="2000" dirty="0" smtClean="0"/>
              <a:t>Audio output  </a:t>
            </a:r>
          </a:p>
          <a:p>
            <a:pPr lvl="1" eaLnBrk="1" hangingPunct="1">
              <a:defRPr/>
            </a:pPr>
            <a:r>
              <a:rPr lang="en-US" altLang="en-US" sz="2000" dirty="0" smtClean="0"/>
              <a:t>radio loudness (boats are noisy)</a:t>
            </a:r>
          </a:p>
          <a:p>
            <a:pPr eaLnBrk="1" hangingPunct="1">
              <a:defRPr/>
            </a:pPr>
            <a:r>
              <a:rPr lang="en-US" altLang="en-US" sz="2000" dirty="0" smtClean="0"/>
              <a:t>Signal strength </a:t>
            </a:r>
          </a:p>
          <a:p>
            <a:pPr lvl="1" eaLnBrk="1" hangingPunct="1">
              <a:defRPr/>
            </a:pPr>
            <a:r>
              <a:rPr lang="en-US" altLang="en-US" sz="2000" dirty="0" smtClean="0"/>
              <a:t>1watt, 5watt, 25watt</a:t>
            </a:r>
          </a:p>
          <a:p>
            <a:pPr marL="342900" lvl="1" indent="-342900" eaLnBrk="1" hangingPunct="1">
              <a:defRPr/>
            </a:pPr>
            <a:r>
              <a:rPr lang="en-US" altLang="en-US" sz="2000" dirty="0" smtClean="0"/>
              <a:t>Signal suppression </a:t>
            </a:r>
          </a:p>
          <a:p>
            <a:pPr marL="742950" lvl="2" indent="-342900" eaLnBrk="1" hangingPunct="1">
              <a:defRPr/>
            </a:pPr>
            <a:r>
              <a:rPr lang="en-US" altLang="en-US" sz="2000" dirty="0" smtClean="0"/>
              <a:t>one radio stepping on another</a:t>
            </a:r>
          </a:p>
          <a:p>
            <a:pPr eaLnBrk="1" hangingPunct="1">
              <a:defRPr/>
            </a:pPr>
            <a:r>
              <a:rPr lang="en-US" altLang="en-US" sz="2000" dirty="0" smtClean="0"/>
              <a:t>Squelch  </a:t>
            </a:r>
          </a:p>
          <a:p>
            <a:pPr lvl="1" eaLnBrk="1" hangingPunct="1">
              <a:defRPr/>
            </a:pPr>
            <a:r>
              <a:rPr lang="en-US" altLang="en-US" sz="2000" dirty="0" smtClean="0"/>
              <a:t>Stops noise when not receiving</a:t>
            </a:r>
          </a:p>
          <a:p>
            <a:pPr lvl="1" eaLnBrk="1" hangingPunct="1">
              <a:defRPr/>
            </a:pPr>
            <a:r>
              <a:rPr lang="en-US" altLang="en-US" sz="2000" dirty="0" smtClean="0"/>
              <a:t>Too much squelch suppresses weak signals</a:t>
            </a: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Selecting Your VHF-FM Radio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95400"/>
            <a:ext cx="1500188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6705600" y="1219200"/>
            <a:ext cx="152400" cy="51816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128819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70830BC7-295C-4303-A972-B6146F2926E1}" type="slidenum">
              <a:rPr lang="en-US" altLang="en-US" sz="1400" smtClean="0"/>
              <a:pPr eaLnBrk="1" hangingPunct="1"/>
              <a:t>25</a:t>
            </a:fld>
            <a:endParaRPr lang="en-US" altLang="en-US" sz="1400" dirty="0" smtClean="0"/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0" y="3810000"/>
            <a:ext cx="91440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77200" cy="1981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Line of sight transmission</a:t>
            </a:r>
          </a:p>
          <a:p>
            <a:pPr eaLnBrk="1" hangingPunct="1"/>
            <a:r>
              <a:rPr lang="en-US" altLang="en-US" dirty="0" smtClean="0"/>
              <a:t>Available channels</a:t>
            </a:r>
          </a:p>
          <a:p>
            <a:pPr eaLnBrk="1" hangingPunct="1"/>
            <a:r>
              <a:rPr lang="en-US" altLang="en-US" dirty="0" smtClean="0"/>
              <a:t>Channel selector</a:t>
            </a:r>
          </a:p>
        </p:txBody>
      </p:sp>
      <p:pic>
        <p:nvPicPr>
          <p:cNvPr id="34821" name="Picture 4" descr="new13_7-RD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56025"/>
            <a:ext cx="563880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276600"/>
            <a:ext cx="91440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48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Selecting Your VHF-FM Radio</a:t>
            </a:r>
          </a:p>
        </p:txBody>
      </p:sp>
    </p:spTree>
    <p:extLst>
      <p:ext uri="{BB962C8B-B14F-4D97-AF65-F5344CB8AC3E}">
        <p14:creationId xmlns:p14="http://schemas.microsoft.com/office/powerpoint/2010/main" val="16769101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62125"/>
            <a:ext cx="4868863" cy="4495800"/>
          </a:xfrm>
          <a:noFill/>
        </p:spPr>
        <p:txBody>
          <a:bodyPr lIns="93662" tIns="47625" rIns="93662" bIns="47625"/>
          <a:lstStyle/>
          <a:p>
            <a:r>
              <a:rPr lang="en-US" altLang="en-US" dirty="0" smtClean="0"/>
              <a:t>Height</a:t>
            </a:r>
          </a:p>
          <a:p>
            <a:pPr lvl="1"/>
            <a:r>
              <a:rPr lang="en-US" altLang="en-US" dirty="0" smtClean="0"/>
              <a:t>Line-of-Sight</a:t>
            </a:r>
          </a:p>
          <a:p>
            <a:pPr lvl="1">
              <a:buClr>
                <a:schemeClr val="tx2"/>
              </a:buClr>
              <a:buSzPct val="115000"/>
            </a:pPr>
            <a:r>
              <a:rPr lang="en-US" altLang="en-US" dirty="0" smtClean="0"/>
              <a:t>Higher Is Better</a:t>
            </a:r>
          </a:p>
          <a:p>
            <a:r>
              <a:rPr lang="en-US" altLang="en-US" dirty="0" smtClean="0"/>
              <a:t>Gain</a:t>
            </a:r>
          </a:p>
          <a:p>
            <a:pPr lvl="1"/>
            <a:r>
              <a:rPr lang="en-US" altLang="en-US" dirty="0" smtClean="0"/>
              <a:t>3 db, 6 db, 9 db</a:t>
            </a:r>
          </a:p>
          <a:p>
            <a:pPr lvl="1">
              <a:buClr>
                <a:schemeClr val="tx2"/>
              </a:buClr>
              <a:buSzPct val="115000"/>
            </a:pPr>
            <a:r>
              <a:rPr lang="en-US" altLang="en-US" dirty="0" smtClean="0"/>
              <a:t>6 db Practical </a:t>
            </a:r>
          </a:p>
        </p:txBody>
      </p:sp>
      <p:graphicFrame>
        <p:nvGraphicFramePr>
          <p:cNvPr id="1026" name="Object 2"/>
          <p:cNvGraphicFramePr>
            <a:graphicFrameLocks noGrp="1"/>
          </p:cNvGraphicFramePr>
          <p:nvPr>
            <p:ph type="clipArt" sz="half" idx="2"/>
          </p:nvPr>
        </p:nvGraphicFramePr>
        <p:xfrm>
          <a:off x="4876800" y="2057400"/>
          <a:ext cx="2443163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ClipArt" r:id="rId4" imgW="2451974" imgH="3660068" progId="">
                  <p:embed/>
                </p:oleObj>
              </mc:Choice>
              <mc:Fallback>
                <p:oleObj name="ClipArt" r:id="rId4" imgW="2451974" imgH="3660068" progId="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057400"/>
                        <a:ext cx="2443163" cy="409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8" name="Group 14"/>
          <p:cNvGrpSpPr>
            <a:grpSpLocks/>
          </p:cNvGrpSpPr>
          <p:nvPr/>
        </p:nvGrpSpPr>
        <p:grpSpPr bwMode="auto">
          <a:xfrm>
            <a:off x="5372100" y="1835150"/>
            <a:ext cx="1282700" cy="825500"/>
            <a:chOff x="3384" y="1156"/>
            <a:chExt cx="808" cy="520"/>
          </a:xfrm>
        </p:grpSpPr>
        <p:sp>
          <p:nvSpPr>
            <p:cNvPr id="1037" name="Oval 3"/>
            <p:cNvSpPr>
              <a:spLocks noChangeArrowheads="1"/>
            </p:cNvSpPr>
            <p:nvPr/>
          </p:nvSpPr>
          <p:spPr bwMode="auto">
            <a:xfrm>
              <a:off x="3384" y="1156"/>
              <a:ext cx="808" cy="520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038" name="Rectangle 8"/>
            <p:cNvSpPr>
              <a:spLocks noChangeArrowheads="1"/>
            </p:cNvSpPr>
            <p:nvPr/>
          </p:nvSpPr>
          <p:spPr bwMode="auto">
            <a:xfrm>
              <a:off x="3434" y="1214"/>
              <a:ext cx="7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 sz="3600" b="1" dirty="0">
                  <a:solidFill>
                    <a:schemeClr val="hlink"/>
                  </a:solidFill>
                </a:rPr>
                <a:t>3 db</a:t>
              </a:r>
            </a:p>
          </p:txBody>
        </p:sp>
      </p:grpSp>
      <p:sp>
        <p:nvSpPr>
          <p:cNvPr id="1029" name="Rectangle 11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858000" cy="838200"/>
          </a:xfrm>
        </p:spPr>
        <p:txBody>
          <a:bodyPr/>
          <a:lstStyle/>
          <a:p>
            <a:pPr algn="ctr"/>
            <a:r>
              <a:rPr lang="en-US" altLang="en-US" dirty="0" smtClean="0"/>
              <a:t>Antennas</a:t>
            </a:r>
          </a:p>
        </p:txBody>
      </p:sp>
      <p:grpSp>
        <p:nvGrpSpPr>
          <p:cNvPr id="1030" name="Group 18"/>
          <p:cNvGrpSpPr>
            <a:grpSpLocks/>
          </p:cNvGrpSpPr>
          <p:nvPr/>
        </p:nvGrpSpPr>
        <p:grpSpPr bwMode="auto">
          <a:xfrm>
            <a:off x="5873750" y="3810000"/>
            <a:ext cx="3117850" cy="641350"/>
            <a:chOff x="3504" y="2411"/>
            <a:chExt cx="1964" cy="404"/>
          </a:xfrm>
        </p:grpSpPr>
        <p:sp>
          <p:nvSpPr>
            <p:cNvPr id="1035" name="Oval 7"/>
            <p:cNvSpPr>
              <a:spLocks noChangeArrowheads="1"/>
            </p:cNvSpPr>
            <p:nvPr/>
          </p:nvSpPr>
          <p:spPr bwMode="auto">
            <a:xfrm>
              <a:off x="3504" y="2425"/>
              <a:ext cx="1964" cy="37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4132" y="2411"/>
              <a:ext cx="7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chemeClr val="hlink"/>
                  </a:solidFill>
                </a:rPr>
                <a:t>9 db</a:t>
              </a:r>
            </a:p>
          </p:txBody>
        </p:sp>
      </p:grpSp>
      <p:grpSp>
        <p:nvGrpSpPr>
          <p:cNvPr id="1031" name="Group 17"/>
          <p:cNvGrpSpPr>
            <a:grpSpLocks/>
          </p:cNvGrpSpPr>
          <p:nvPr/>
        </p:nvGrpSpPr>
        <p:grpSpPr bwMode="auto">
          <a:xfrm>
            <a:off x="5943600" y="2898775"/>
            <a:ext cx="2425700" cy="673100"/>
            <a:chOff x="3460" y="1715"/>
            <a:chExt cx="1528" cy="424"/>
          </a:xfrm>
        </p:grpSpPr>
        <p:sp>
          <p:nvSpPr>
            <p:cNvPr id="1033" name="Oval 6"/>
            <p:cNvSpPr>
              <a:spLocks noChangeArrowheads="1"/>
            </p:cNvSpPr>
            <p:nvPr/>
          </p:nvSpPr>
          <p:spPr bwMode="auto">
            <a:xfrm>
              <a:off x="3460" y="1715"/>
              <a:ext cx="1528" cy="42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034" name="Text Box 16"/>
            <p:cNvSpPr txBox="1">
              <a:spLocks noChangeArrowheads="1"/>
            </p:cNvSpPr>
            <p:nvPr/>
          </p:nvSpPr>
          <p:spPr bwMode="auto">
            <a:xfrm>
              <a:off x="3870" y="1725"/>
              <a:ext cx="7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chemeClr val="hlink"/>
                  </a:solidFill>
                </a:rPr>
                <a:t>6 db</a:t>
              </a:r>
            </a:p>
          </p:txBody>
        </p:sp>
      </p:grpSp>
      <p:sp>
        <p:nvSpPr>
          <p:cNvPr id="103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858000" y="626745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1000" dirty="0" smtClean="0"/>
              <a:t> </a:t>
            </a:r>
            <a:fld id="{1769C1D5-3074-4047-8A93-2192776CD123}" type="slidenum">
              <a:rPr lang="en-US" altLang="en-US" sz="1400" smtClean="0"/>
              <a:pPr/>
              <a:t>26</a:t>
            </a:fld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3350288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4E96CE8A-2B4B-4D6A-965B-AF004AFDF179}" type="slidenum">
              <a:rPr lang="en-US" altLang="en-US" sz="1400" smtClean="0"/>
              <a:pPr eaLnBrk="1" hangingPunct="1"/>
              <a:t>27</a:t>
            </a:fld>
            <a:endParaRPr lang="en-US" altLang="en-US" sz="1400" dirty="0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Installation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1600200"/>
            <a:ext cx="9144000" cy="4572000"/>
            <a:chOff x="0" y="1152"/>
            <a:chExt cx="5760" cy="2880"/>
          </a:xfrm>
        </p:grpSpPr>
        <p:sp>
          <p:nvSpPr>
            <p:cNvPr id="35845" name="Rectangle 5"/>
            <p:cNvSpPr>
              <a:spLocks noChangeArrowheads="1"/>
            </p:cNvSpPr>
            <p:nvPr/>
          </p:nvSpPr>
          <p:spPr bwMode="auto">
            <a:xfrm>
              <a:off x="0" y="1152"/>
              <a:ext cx="5760" cy="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pic>
          <p:nvPicPr>
            <p:cNvPr id="35846" name="Picture 4" descr="new13_8_R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" y="1170"/>
              <a:ext cx="4656" cy="2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2322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6E08A902-00EB-428E-A679-C3419BCAAEF8}" type="slidenum">
              <a:rPr lang="en-US" altLang="en-US" sz="1400" smtClean="0"/>
              <a:pPr eaLnBrk="1" hangingPunct="1"/>
              <a:t>28</a:t>
            </a:fld>
            <a:endParaRPr lang="en-US" altLang="en-US" sz="1400" dirty="0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Installation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Do not try to repair</a:t>
            </a:r>
          </a:p>
          <a:p>
            <a:pPr eaLnBrk="1" hangingPunct="1"/>
            <a:r>
              <a:rPr lang="en-US" altLang="en-US" dirty="0" smtClean="0"/>
              <a:t>Do not mount near compass</a:t>
            </a:r>
          </a:p>
          <a:p>
            <a:pPr eaLnBrk="1" hangingPunct="1"/>
            <a:r>
              <a:rPr lang="en-US" altLang="en-US" dirty="0" smtClean="0"/>
              <a:t>Positive power lead RED + goes to radio</a:t>
            </a:r>
          </a:p>
          <a:p>
            <a:pPr eaLnBrk="1" hangingPunct="1"/>
            <a:r>
              <a:rPr lang="en-US" altLang="en-US" dirty="0" smtClean="0"/>
              <a:t>Install correct type of antenna</a:t>
            </a:r>
          </a:p>
          <a:p>
            <a:pPr eaLnBrk="1" hangingPunct="1"/>
            <a:r>
              <a:rPr lang="en-US" altLang="en-US" dirty="0" smtClean="0"/>
              <a:t>Place antenna at highest point of boat</a:t>
            </a:r>
          </a:p>
          <a:p>
            <a:pPr eaLnBrk="1" hangingPunct="1"/>
            <a:r>
              <a:rPr lang="en-US" altLang="en-US" dirty="0" smtClean="0"/>
              <a:t>Allow room to lower antenna as needed</a:t>
            </a:r>
          </a:p>
        </p:txBody>
      </p:sp>
    </p:spTree>
    <p:extLst>
      <p:ext uri="{BB962C8B-B14F-4D97-AF65-F5344CB8AC3E}">
        <p14:creationId xmlns:p14="http://schemas.microsoft.com/office/powerpoint/2010/main" val="212533829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0DA45616-D24D-40F9-994D-F1E220A19E88}" type="slidenum">
              <a:rPr lang="en-US" altLang="en-US" sz="1400" smtClean="0"/>
              <a:pPr eaLnBrk="1" hangingPunct="1"/>
              <a:t>29</a:t>
            </a:fld>
            <a:endParaRPr lang="en-US" altLang="en-US" sz="1400" dirty="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dirty="0" smtClean="0"/>
              <a:t>Operating Your VHF-FM Radio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Important caveats:</a:t>
            </a:r>
          </a:p>
          <a:p>
            <a:pPr eaLnBrk="1" hangingPunct="1"/>
            <a:r>
              <a:rPr lang="en-US" altLang="en-US" dirty="0" smtClean="0"/>
              <a:t>No false distress calls</a:t>
            </a:r>
          </a:p>
          <a:p>
            <a:pPr eaLnBrk="1" hangingPunct="1"/>
            <a:r>
              <a:rPr lang="en-US" altLang="en-US" dirty="0" smtClean="0"/>
              <a:t>No obscenity</a:t>
            </a:r>
          </a:p>
          <a:p>
            <a:pPr eaLnBrk="1" hangingPunct="1"/>
            <a:r>
              <a:rPr lang="en-US" altLang="en-US" dirty="0" smtClean="0"/>
              <a:t>Not used inland</a:t>
            </a:r>
          </a:p>
          <a:p>
            <a:pPr eaLnBrk="1" hangingPunct="1"/>
            <a:r>
              <a:rPr lang="en-US" altLang="en-US" dirty="0" smtClean="0"/>
              <a:t>Shift from calling to working channel</a:t>
            </a:r>
          </a:p>
          <a:p>
            <a:pPr eaLnBrk="1" hangingPunct="1"/>
            <a:r>
              <a:rPr lang="en-US" altLang="en-US" dirty="0" smtClean="0"/>
              <a:t>Speak slowly and distinctly</a:t>
            </a:r>
          </a:p>
        </p:txBody>
      </p:sp>
    </p:spTree>
    <p:extLst>
      <p:ext uri="{BB962C8B-B14F-4D97-AF65-F5344CB8AC3E}">
        <p14:creationId xmlns:p14="http://schemas.microsoft.com/office/powerpoint/2010/main" val="14649886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25213E9A-2D3C-424A-9C77-4E623FBBDDF9}" type="slidenum">
              <a:rPr lang="en-US" altLang="en-US" sz="1400" smtClean="0"/>
              <a:pPr eaLnBrk="1" hangingPunct="1"/>
              <a:t>3</a:t>
            </a:fld>
            <a:endParaRPr lang="en-US" altLang="en-US" sz="1400" dirty="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Your Boat’s Radio</a:t>
            </a:r>
          </a:p>
        </p:txBody>
      </p:sp>
      <p:pic>
        <p:nvPicPr>
          <p:cNvPr id="11268" name="Picture 5" descr="01 Fig 13-5 chap open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"/>
          <a:stretch>
            <a:fillRect/>
          </a:stretch>
        </p:blipFill>
        <p:spPr bwMode="auto">
          <a:xfrm>
            <a:off x="0" y="18288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0" y="0"/>
            <a:ext cx="198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 dirty="0"/>
              <a:t>Chapter</a:t>
            </a:r>
          </a:p>
          <a:p>
            <a:pPr algn="ctr" eaLnBrk="1" hangingPunct="1"/>
            <a:r>
              <a:rPr lang="en-US" altLang="en-US" sz="4800" b="1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127169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ChangeArrowheads="1"/>
          </p:cNvSpPr>
          <p:nvPr/>
        </p:nvSpPr>
        <p:spPr bwMode="auto">
          <a:xfrm>
            <a:off x="5715000" y="1219200"/>
            <a:ext cx="3429000" cy="5181600"/>
          </a:xfrm>
          <a:prstGeom prst="rect">
            <a:avLst/>
          </a:prstGeom>
          <a:solidFill>
            <a:srgbClr val="A2CA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A5F2B471-18F4-4B82-B26B-F16810C7BCA6}" type="slidenum">
              <a:rPr lang="en-US" altLang="en-US" sz="1400" smtClean="0"/>
              <a:pPr eaLnBrk="1" hangingPunct="1"/>
              <a:t>30</a:t>
            </a:fld>
            <a:endParaRPr lang="en-US" altLang="en-US" sz="1400" dirty="0" smtClean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Copies of the Rules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006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Where to obtain</a:t>
            </a:r>
          </a:p>
          <a:p>
            <a:pPr lvl="1" eaLnBrk="1" hangingPunct="1"/>
            <a:r>
              <a:rPr lang="en-US" altLang="en-US" dirty="0" smtClean="0"/>
              <a:t>Superintendent of documents</a:t>
            </a:r>
          </a:p>
          <a:p>
            <a:pPr lvl="1" eaLnBrk="1" hangingPunct="1"/>
            <a:r>
              <a:rPr lang="en-US" altLang="en-US" dirty="0" smtClean="0">
                <a:hlinkClick r:id="rId3"/>
              </a:rPr>
              <a:t>http://bookstore.gpo.gov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Internet (amazon)</a:t>
            </a:r>
          </a:p>
          <a:p>
            <a:pPr eaLnBrk="1" hangingPunct="1"/>
            <a:r>
              <a:rPr lang="en-US" altLang="en-US" dirty="0" smtClean="0"/>
              <a:t>Rules violations</a:t>
            </a:r>
          </a:p>
          <a:p>
            <a:pPr lvl="1" eaLnBrk="1" hangingPunct="1"/>
            <a:r>
              <a:rPr lang="en-US" altLang="en-US" dirty="0" smtClean="0"/>
              <a:t>FCC investigates</a:t>
            </a:r>
          </a:p>
          <a:p>
            <a:pPr lvl="1" eaLnBrk="1" hangingPunct="1"/>
            <a:r>
              <a:rPr lang="en-US" altLang="en-US" dirty="0" smtClean="0"/>
              <a:t>Loss of license</a:t>
            </a:r>
          </a:p>
          <a:p>
            <a:pPr lvl="1" eaLnBrk="1" hangingPunct="1"/>
            <a:r>
              <a:rPr lang="en-US" altLang="en-US" dirty="0" smtClean="0"/>
              <a:t>Fines and imprisonment</a:t>
            </a:r>
          </a:p>
        </p:txBody>
      </p:sp>
      <p:sp>
        <p:nvSpPr>
          <p:cNvPr id="38918" name="Rectangle 6">
            <a:hlinkClick r:id="rId4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6348" bIns="39675" anchor="ctr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8919" name="Rectangle 7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6348" bIns="39675" anchor="ctr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8920" name="Rectangle 8">
            <a:hlinkClick r:id="rId4"/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6348" bIns="39675" anchor="ctr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38921" name="Picture 10" descr="http://ecx.images-amazon.com/images/I/510egxFM8GL._SY346_PJlook-inside-v2,TopRight,1,0_SH20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0"/>
            <a:ext cx="22669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Rectangle 5"/>
          <p:cNvSpPr>
            <a:spLocks noChangeArrowheads="1"/>
          </p:cNvSpPr>
          <p:nvPr/>
        </p:nvSpPr>
        <p:spPr bwMode="auto">
          <a:xfrm>
            <a:off x="5638800" y="1219200"/>
            <a:ext cx="152400" cy="51816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26418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9D911E71-FF96-4414-988A-B2DB388AAC22}" type="slidenum">
              <a:rPr lang="en-US" altLang="en-US" sz="1400" smtClean="0"/>
              <a:pPr eaLnBrk="1" hangingPunct="1"/>
              <a:t>31</a:t>
            </a:fld>
            <a:endParaRPr lang="en-US" altLang="en-US" sz="1400" dirty="0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Calling Another Station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4114800"/>
          </a:xfrm>
        </p:spPr>
        <p:txBody>
          <a:bodyPr/>
          <a:lstStyle/>
          <a:p>
            <a:r>
              <a:rPr lang="en-US" altLang="en-US" sz="2600" dirty="0" smtClean="0"/>
              <a:t>Choose the correct channel when calling </a:t>
            </a:r>
          </a:p>
          <a:p>
            <a:r>
              <a:rPr lang="en-US" altLang="en-US" sz="2600" dirty="0" smtClean="0"/>
              <a:t>Limit the hailing call to 30 seconds </a:t>
            </a:r>
          </a:p>
          <a:p>
            <a:r>
              <a:rPr lang="en-US" altLang="en-US" sz="2600" dirty="0" smtClean="0"/>
              <a:t>If there is no answer, wait 1 minute before hailing again</a:t>
            </a:r>
          </a:p>
          <a:p>
            <a:r>
              <a:rPr lang="en-US" altLang="en-US" sz="2600" dirty="0" smtClean="0"/>
              <a:t>After three attempts wait 15 minutes</a:t>
            </a:r>
          </a:p>
          <a:p>
            <a:r>
              <a:rPr lang="en-US" altLang="en-US" sz="2600" dirty="0" smtClean="0"/>
              <a:t>Limit ship to ship calls to 3 minutes but move to another working channel first</a:t>
            </a:r>
          </a:p>
          <a:p>
            <a:r>
              <a:rPr lang="en-US" altLang="en-US" sz="2600" dirty="0" smtClean="0"/>
              <a:t>Limit ship to ship calls to ship’s business </a:t>
            </a:r>
          </a:p>
          <a:p>
            <a:r>
              <a:rPr lang="en-US" altLang="en-US" sz="2600" dirty="0" smtClean="0"/>
              <a:t>Radio checks are prohibited on Channel 16. </a:t>
            </a:r>
          </a:p>
          <a:p>
            <a:r>
              <a:rPr lang="en-US" altLang="en-US" sz="2600" dirty="0" smtClean="0"/>
              <a:t>Use Channel 9 for radio checks  </a:t>
            </a:r>
          </a:p>
          <a:p>
            <a:r>
              <a:rPr lang="en-US" altLang="en-US" sz="2600" dirty="0" smtClean="0"/>
              <a:t>Use low power (1 watt) whenever possible </a:t>
            </a:r>
          </a:p>
        </p:txBody>
      </p:sp>
    </p:spTree>
    <p:extLst>
      <p:ext uri="{BB962C8B-B14F-4D97-AF65-F5344CB8AC3E}">
        <p14:creationId xmlns:p14="http://schemas.microsoft.com/office/powerpoint/2010/main" val="31229068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13D5AF2D-F0E1-403D-A517-C8F1917F0A21}" type="slidenum">
              <a:rPr lang="en-US" altLang="en-US" sz="1400" smtClean="0"/>
              <a:pPr eaLnBrk="1" hangingPunct="1"/>
              <a:t>32</a:t>
            </a:fld>
            <a:endParaRPr lang="en-US" altLang="en-US" sz="1400" dirty="0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Calling Another Station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Remember to ….</a:t>
            </a:r>
          </a:p>
          <a:p>
            <a:pPr eaLnBrk="1" hangingPunct="1"/>
            <a:r>
              <a:rPr lang="en-US" altLang="en-US" dirty="0" smtClean="0"/>
              <a:t>Check power</a:t>
            </a:r>
          </a:p>
          <a:p>
            <a:pPr eaLnBrk="1" hangingPunct="1"/>
            <a:r>
              <a:rPr lang="en-US" altLang="en-US" dirty="0" smtClean="0"/>
              <a:t>Listen</a:t>
            </a:r>
          </a:p>
          <a:p>
            <a:pPr eaLnBrk="1" hangingPunct="1"/>
            <a:r>
              <a:rPr lang="en-US" altLang="en-US" dirty="0" smtClean="0"/>
              <a:t>Press microphone button</a:t>
            </a:r>
          </a:p>
          <a:p>
            <a:pPr eaLnBrk="1" hangingPunct="1"/>
            <a:r>
              <a:rPr lang="en-US" altLang="en-US" dirty="0" smtClean="0"/>
              <a:t>Normal tone</a:t>
            </a:r>
          </a:p>
          <a:p>
            <a:pPr eaLnBrk="1" hangingPunct="1"/>
            <a:r>
              <a:rPr lang="en-US" altLang="en-US" dirty="0" smtClean="0"/>
              <a:t>Pro-words to use</a:t>
            </a:r>
          </a:p>
          <a:p>
            <a:pPr eaLnBrk="1" hangingPunct="1"/>
            <a:r>
              <a:rPr lang="en-US" altLang="en-US" dirty="0" smtClean="0"/>
              <a:t>You can’t hear reply until you let the microphone button go…..</a:t>
            </a:r>
          </a:p>
        </p:txBody>
      </p:sp>
    </p:spTree>
    <p:extLst>
      <p:ext uri="{BB962C8B-B14F-4D97-AF65-F5344CB8AC3E}">
        <p14:creationId xmlns:p14="http://schemas.microsoft.com/office/powerpoint/2010/main" val="19011698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7FB8C0B4-6F0F-4FCE-A417-C9B25C13FA7E}" type="slidenum">
              <a:rPr lang="en-US" altLang="en-US" sz="1400" smtClean="0"/>
              <a:pPr eaLnBrk="1" hangingPunct="1"/>
              <a:t>33</a:t>
            </a:fld>
            <a:endParaRPr lang="en-US" altLang="en-US" sz="1400" dirty="0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Calling Limited Coast Station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Hail Limited Coast Stations on their working Channel first </a:t>
            </a:r>
          </a:p>
          <a:p>
            <a:pPr eaLnBrk="1" hangingPunct="1"/>
            <a:r>
              <a:rPr lang="en-US" altLang="en-US" dirty="0" smtClean="0"/>
              <a:t>i.e. bridge operator channel 13 or 9</a:t>
            </a:r>
          </a:p>
          <a:p>
            <a:pPr eaLnBrk="1" hangingPunct="1"/>
            <a:r>
              <a:rPr lang="en-US" altLang="en-US" dirty="0" smtClean="0"/>
              <a:t>Listen</a:t>
            </a:r>
          </a:p>
          <a:p>
            <a:pPr eaLnBrk="1" hangingPunct="1"/>
            <a:r>
              <a:rPr lang="en-US" altLang="en-US" dirty="0" smtClean="0"/>
              <a:t>If that doesn’t work try local calling channel  i.e. 16</a:t>
            </a:r>
          </a:p>
        </p:txBody>
      </p:sp>
    </p:spTree>
    <p:extLst>
      <p:ext uri="{BB962C8B-B14F-4D97-AF65-F5344CB8AC3E}">
        <p14:creationId xmlns:p14="http://schemas.microsoft.com/office/powerpoint/2010/main" val="6273217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dirty="0" smtClean="0"/>
              <a:t>Selecting Your VHF-FM Radio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Radio watch</a:t>
            </a:r>
          </a:p>
          <a:p>
            <a:pPr lvl="1" eaLnBrk="1" hangingPunct="1"/>
            <a:r>
              <a:rPr lang="en-US" altLang="en-US" dirty="0" smtClean="0"/>
              <a:t>Radios need not be operating while boating.</a:t>
            </a:r>
          </a:p>
          <a:p>
            <a:pPr lvl="1" eaLnBrk="1" hangingPunct="1"/>
            <a:r>
              <a:rPr lang="en-US" altLang="en-US" dirty="0" smtClean="0"/>
              <a:t>If you do have radio on, then it should be kept on Ch. 16 when not being used on another channel.</a:t>
            </a:r>
          </a:p>
          <a:p>
            <a:pPr eaLnBrk="1" hangingPunct="1"/>
            <a:r>
              <a:rPr lang="en-US" altLang="en-US" dirty="0" smtClean="0"/>
              <a:t>Radio station log</a:t>
            </a:r>
          </a:p>
          <a:p>
            <a:pPr lvl="1" eaLnBrk="1" hangingPunct="1"/>
            <a:r>
              <a:rPr lang="en-US" altLang="en-US" dirty="0" smtClean="0"/>
              <a:t>Not required for Vessels 65 feet and smaller.</a:t>
            </a:r>
          </a:p>
          <a:p>
            <a:pPr lvl="1" eaLnBrk="1" hangingPunct="1"/>
            <a:r>
              <a:rPr lang="en-US" altLang="en-US" dirty="0" smtClean="0"/>
              <a:t>However all emergency calls you hear must be recorded as completely as possible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4198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07D7A551-417F-4603-9213-4B232B90667B}" type="slidenum">
              <a:rPr lang="en-US" altLang="en-US" sz="1400" smtClean="0"/>
              <a:pPr eaLnBrk="1" hangingPunct="1"/>
              <a:t>34</a:t>
            </a:fld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5744712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Special Purpose Channels</a:t>
            </a:r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79248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CH 16 - 	Distress, Urgency, Safety</a:t>
            </a:r>
          </a:p>
          <a:p>
            <a:pPr>
              <a:buFontTx/>
              <a:buNone/>
            </a:pPr>
            <a:r>
              <a:rPr lang="en-US" altLang="en-US" dirty="0" smtClean="0"/>
              <a:t>CH 9 - 	Alternate Calling Channel</a:t>
            </a:r>
          </a:p>
          <a:p>
            <a:pPr>
              <a:buFontTx/>
              <a:buNone/>
            </a:pPr>
            <a:r>
              <a:rPr lang="en-US" altLang="en-US" dirty="0" smtClean="0"/>
              <a:t>CH 12 - 	Port Operations</a:t>
            </a:r>
          </a:p>
          <a:p>
            <a:pPr>
              <a:buFontTx/>
              <a:buNone/>
            </a:pPr>
            <a:r>
              <a:rPr lang="en-US" altLang="en-US" dirty="0" smtClean="0"/>
              <a:t>CH 13 -	Navigation</a:t>
            </a:r>
          </a:p>
          <a:p>
            <a:pPr>
              <a:buFontTx/>
              <a:buNone/>
            </a:pPr>
            <a:r>
              <a:rPr lang="en-US" altLang="en-US" dirty="0" smtClean="0"/>
              <a:t>CH 22A - 	Coast Guard Liaison</a:t>
            </a:r>
          </a:p>
          <a:p>
            <a:pPr>
              <a:buFontTx/>
              <a:buNone/>
            </a:pPr>
            <a:r>
              <a:rPr lang="en-US" altLang="en-US" dirty="0" smtClean="0"/>
              <a:t>CH 68 - 	Non-Commercial Working</a:t>
            </a:r>
          </a:p>
          <a:p>
            <a:pPr>
              <a:buFontTx/>
              <a:buNone/>
            </a:pPr>
            <a:r>
              <a:rPr lang="en-US" altLang="en-US" dirty="0" smtClean="0"/>
              <a:t>WX-1, WX-2, WX-3</a:t>
            </a:r>
          </a:p>
          <a:p>
            <a:pPr>
              <a:buFontTx/>
              <a:buNone/>
            </a:pPr>
            <a:r>
              <a:rPr lang="en-US" altLang="en-US" dirty="0" smtClean="0"/>
              <a:t>Note: “A” designation means USA</a:t>
            </a:r>
          </a:p>
        </p:txBody>
      </p:sp>
      <p:sp>
        <p:nvSpPr>
          <p:cNvPr id="4301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E29F47D0-A3E2-4C72-A205-E9AAFF6F0AE1}" type="slidenum">
              <a:rPr lang="en-US" altLang="en-US" sz="1400" smtClean="0"/>
              <a:pPr eaLnBrk="1" hangingPunct="1"/>
              <a:t>35</a:t>
            </a:fld>
            <a:endParaRPr lang="en-US" altLang="en-US" sz="1400" dirty="0" smtClean="0"/>
          </a:p>
        </p:txBody>
      </p:sp>
      <p:sp>
        <p:nvSpPr>
          <p:cNvPr id="5" name="Frame 4"/>
          <p:cNvSpPr/>
          <p:nvPr/>
        </p:nvSpPr>
        <p:spPr bwMode="auto">
          <a:xfrm>
            <a:off x="2286000" y="3962400"/>
            <a:ext cx="381000" cy="381000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000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4279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9B58E9C2-ED8A-4F5F-AA68-83A439CAD49A}" type="slidenum">
              <a:rPr lang="en-US" altLang="en-US" sz="1400" smtClean="0">
                <a:solidFill>
                  <a:srgbClr val="FFFFFF"/>
                </a:solidFill>
              </a:rPr>
              <a:pPr eaLnBrk="1" hangingPunct="1"/>
              <a:t>36</a:t>
            </a:fld>
            <a:endParaRPr lang="en-US" alt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>
                <a:solidFill>
                  <a:srgbClr val="00B050"/>
                </a:solidFill>
              </a:rPr>
              <a:t>Student Activity</a:t>
            </a:r>
          </a:p>
        </p:txBody>
      </p:sp>
      <p:sp>
        <p:nvSpPr>
          <p:cNvPr id="3584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5334000" cy="2532063"/>
          </a:xfrm>
        </p:spPr>
        <p:txBody>
          <a:bodyPr/>
          <a:lstStyle/>
          <a:p>
            <a:r>
              <a:rPr lang="en-US" altLang="en-US" dirty="0" smtClean="0"/>
              <a:t>What is Ch.16 used for? </a:t>
            </a:r>
          </a:p>
          <a:p>
            <a:r>
              <a:rPr lang="en-US" altLang="en-US" dirty="0" smtClean="0"/>
              <a:t>Distress</a:t>
            </a:r>
          </a:p>
          <a:p>
            <a:r>
              <a:rPr lang="en-US" altLang="en-US" dirty="0" smtClean="0"/>
              <a:t>Urgency</a:t>
            </a:r>
          </a:p>
          <a:p>
            <a:r>
              <a:rPr lang="en-US" altLang="en-US" dirty="0" smtClean="0"/>
              <a:t>Safety</a:t>
            </a:r>
          </a:p>
          <a:p>
            <a:r>
              <a:rPr lang="en-US" altLang="en-US" dirty="0" smtClean="0"/>
              <a:t>Hailing</a:t>
            </a:r>
            <a:endParaRPr lang="en-US" altLang="en-US" dirty="0"/>
          </a:p>
          <a:p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457200" y="20574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457200" y="26670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5063" name="Oval 7"/>
          <p:cNvSpPr>
            <a:spLocks noChangeArrowheads="1"/>
          </p:cNvSpPr>
          <p:nvPr/>
        </p:nvSpPr>
        <p:spPr bwMode="auto">
          <a:xfrm>
            <a:off x="457200" y="326707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5065" name="Rectangle 6"/>
          <p:cNvSpPr>
            <a:spLocks noChangeArrowheads="1"/>
          </p:cNvSpPr>
          <p:nvPr/>
        </p:nvSpPr>
        <p:spPr bwMode="auto">
          <a:xfrm>
            <a:off x="5638800" y="2324100"/>
            <a:ext cx="3505200" cy="1905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5066" name="Rectangle 9"/>
          <p:cNvSpPr>
            <a:spLocks noChangeArrowheads="1"/>
          </p:cNvSpPr>
          <p:nvPr/>
        </p:nvSpPr>
        <p:spPr bwMode="auto">
          <a:xfrm>
            <a:off x="5638800" y="2438400"/>
            <a:ext cx="164592" cy="40195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075" y="2814180"/>
            <a:ext cx="1474650" cy="333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121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ChangeArrowheads="1"/>
          </p:cNvSpPr>
          <p:nvPr/>
        </p:nvSpPr>
        <p:spPr bwMode="auto">
          <a:xfrm>
            <a:off x="6858000" y="1219200"/>
            <a:ext cx="2286000" cy="5181600"/>
          </a:xfrm>
          <a:prstGeom prst="rect">
            <a:avLst/>
          </a:prstGeom>
          <a:solidFill>
            <a:srgbClr val="A2CA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908B5C08-0424-43E9-B6D5-B8F10ED6F233}" type="slidenum">
              <a:rPr lang="en-US" altLang="en-US" sz="1400" smtClean="0"/>
              <a:pPr eaLnBrk="1" hangingPunct="1"/>
              <a:t>37</a:t>
            </a:fld>
            <a:endParaRPr lang="en-US" altLang="en-US" sz="1400" dirty="0" smtClean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Phonetic Alphabet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3124200" cy="495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Spelling</a:t>
            </a:r>
          </a:p>
          <a:p>
            <a:pPr eaLnBrk="1" hangingPunct="1"/>
            <a:r>
              <a:rPr lang="en-US" altLang="en-US" dirty="0" smtClean="0"/>
              <a:t>Numbers</a:t>
            </a:r>
          </a:p>
        </p:txBody>
      </p:sp>
      <p:pic>
        <p:nvPicPr>
          <p:cNvPr id="45062" name="Picture 4" descr="Fig 13-6-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438400"/>
            <a:ext cx="2209800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Rectangle 5"/>
          <p:cNvSpPr>
            <a:spLocks noChangeArrowheads="1"/>
          </p:cNvSpPr>
          <p:nvPr/>
        </p:nvSpPr>
        <p:spPr bwMode="auto">
          <a:xfrm>
            <a:off x="6781800" y="1143000"/>
            <a:ext cx="152400" cy="51816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19200"/>
            <a:ext cx="29289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3176588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1987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9D74E56A-190C-42C4-9808-AA192F93C427}" type="slidenum">
              <a:rPr lang="en-US" altLang="en-US" sz="1400" smtClean="0"/>
              <a:pPr eaLnBrk="1" hangingPunct="1"/>
              <a:t>38</a:t>
            </a:fld>
            <a:endParaRPr lang="en-US" altLang="en-US" sz="1400" dirty="0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Phonetic Alphabet</a:t>
            </a:r>
          </a:p>
        </p:txBody>
      </p:sp>
      <p:pic>
        <p:nvPicPr>
          <p:cNvPr id="4608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371600"/>
            <a:ext cx="91551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1598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dirty="0" smtClean="0"/>
              <a:t>Distress, Urgency, and Safety Calls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Distress signal: Mayday </a:t>
            </a:r>
          </a:p>
          <a:p>
            <a:pPr lvl="1" eaLnBrk="1" hangingPunct="1"/>
            <a:r>
              <a:rPr lang="en-US" altLang="en-US" dirty="0" smtClean="0"/>
              <a:t>French venez m'aider  -  Come Help Me</a:t>
            </a:r>
          </a:p>
          <a:p>
            <a:pPr eaLnBrk="1" hangingPunct="1"/>
            <a:r>
              <a:rPr lang="en-US" altLang="en-US" dirty="0" smtClean="0"/>
              <a:t>Urgency signal: Pan-Pan</a:t>
            </a:r>
          </a:p>
          <a:p>
            <a:pPr lvl="1" eaLnBrk="1" hangingPunct="1"/>
            <a:r>
              <a:rPr lang="en-US" altLang="en-US" dirty="0" smtClean="0"/>
              <a:t>French </a:t>
            </a:r>
            <a:r>
              <a:rPr lang="en-US" altLang="en-US" i="1" dirty="0" smtClean="0"/>
              <a:t>panne</a:t>
            </a:r>
            <a:r>
              <a:rPr lang="en-US" altLang="en-US" dirty="0" smtClean="0"/>
              <a:t> – Mechanical Breakdown</a:t>
            </a:r>
          </a:p>
          <a:p>
            <a:pPr eaLnBrk="1" hangingPunct="1"/>
            <a:r>
              <a:rPr lang="en-US" altLang="en-US" dirty="0" smtClean="0"/>
              <a:t>Safety signal: Secur-i-tay </a:t>
            </a:r>
          </a:p>
          <a:p>
            <a:pPr lvl="1" eaLnBrk="1" hangingPunct="1"/>
            <a:r>
              <a:rPr lang="en-US" altLang="en-US" dirty="0" smtClean="0"/>
              <a:t>French S</a:t>
            </a:r>
            <a:r>
              <a:rPr lang="en-US" altLang="en-US" dirty="0" smtClean="0">
                <a:cs typeface="Arial" charset="0"/>
              </a:rPr>
              <a:t>é</a:t>
            </a:r>
            <a:r>
              <a:rPr lang="en-US" altLang="en-US" dirty="0" smtClean="0"/>
              <a:t>curit</a:t>
            </a:r>
            <a:r>
              <a:rPr lang="en-US" altLang="en-US" dirty="0" smtClean="0">
                <a:cs typeface="Arial" charset="0"/>
              </a:rPr>
              <a:t>é</a:t>
            </a:r>
            <a:r>
              <a:rPr lang="en-US" altLang="en-US" dirty="0" smtClean="0"/>
              <a:t> </a:t>
            </a:r>
          </a:p>
        </p:txBody>
      </p:sp>
      <p:sp>
        <p:nvSpPr>
          <p:cNvPr id="47108" name="AutoShape 9" descr="data:image/jpg;base64,/9j/4AAQSkZJRgABAQAAAQABAAD/2wBDAAkGBwgHBgkIBwgKCgkLDRYPDQwMDRsUFRAWIB0iIiAdHx8kKDQsJCYxJx8fLT0tMTU3Ojo6Iys/RD84QzQ5Ojf/2wBDAQoKCg0MDRoPDxo3JR8lNzc3Nzc3Nzc3Nzc3Nzc3Nzc3Nzc3Nzc3Nzc3Nzc3Nzc3Nzc3Nzc3Nzc3Nzc3Nzc3Nzf/wAARCACMAIwDASIAAhEBAxEB/8QAHAAAAgMBAQEBAAAAAAAAAAAABAUDBgcCAQAI/8QAPhAAAgEDAwIDBQUFBwQDAAAAAQIDBAURABIhBjETQVEUImFxgQcjMpGhFUJiscEWJDNS0eHwQ3KCkoOT8f/EABkBAAMBAQEAAAAAAAAAAAAAAAIDBAEABf/EACwRAAICAgEDAgUDBQAAAAAAAAECABEDEiEEMUETUSJxkaHhFGHBBRUjgfD/2gAMAwEAAhEDEQA/AMfA12F1KkWdSrCe2kEiUBYNs10qE4AGSewHnooQEDUtHHNHVwPTgmZZVaMBc+8GGOPPnHGusTdTGb9A9Sx28V9RbfZqcjI9omjjZuM8KzA9gTjvxpBVUdRRzvBVwvDMhwySDBGtVpY6yip7t+1bpWpdYqRXihmO9pN2ZCg3Y2klo8jzIYYOCAq6RjqaXreujtrT4itk6iONmbZiIlFz54O3B9ceejoXUWC1X4mdbceWugueNal0X01HHaaI3uzNNU1FY0m2XBdl9lmdcjbuBJQe6TzkNj1aUfTokR7SlrqrVR19nohUNhiDI08e4EsPxqGbJ+POMa7WZvMZAwCTwNeMcEg8EcHOtItVqttJ1xQxUlNJHI1FLLHT1KOQtUokChTIqlxuUY4xuBx5amtHTlx6lpoKzrCKoZ3p1pqOZ5WWQbUmbJTBJYsM5faCO2SRrtZpYTL/AAyx5194Wtepeg7AKj2aZKySeIpHk+KsMxcR7WaQJhMlmAC7gMpk98jU/QtujW3RXCiqo6h6ynhnjSqJYpN4mGOFKjBUYCk8ZyQTx2pnbCZSYteeHjWj1ljsK9NVF4orXVmSmcl6eqqmBKrMsRYEKAyn3sgHcrEcY1QzC3YjWHjvCXntBCuvNp0X4WvvC1lztYJt0bQD7lv+7+g1E0Wi6GMeE2f839BrCZqrzJ46fsMaZUdtaUxKsUk0kzlYoYiAzkDJOTwAMj6ka9hhzjjRhaampWqIJHilpQZoZY22sjHAP0PbHy1OzGegmIeYYOlLr5dPXH/7Y/8ATXv9lbtnI6fuIIOQRMgIPzxrerFLJNZ6SSZi0jRKWY9zpbZqe6xdRXSSruKT0MjZgp9+TF24x5eem+kOK8yX9R3FDiYHX2moFZ/fmuMVa34Pa5SxfHkr5OT34OPPGh6ShaESNFVTU8ZXdLKkrL7o5Occn5eutl+12Kqns8S09teojimjmlnQAsihgTtHmeNZtbbe95qKa10W2VqnDzSJ2WInIA9C36AHQMWVqBjcao67ETqlsHUFZAlVTUl+ljBDJIbiysMdiBzgj58aVtTVAR4fbbjGsX3clNLUOrRgk4BAbG05PI4OT563qC80Fsr6WwSeKZViVfGKHZu9CfU6T/aJ0kLpT/tS2RotzplJxjidPNGHmD/voyGq1aKDqW1ZaB7GY/FQS1VYhb2yurp+R98TIQuBkux4xkAeemv7A6k8R5BQ9QiRyC7i4nc+O2TnnHOPTQvjtHSxXCillp54HAUqxV0LOqujevx+IB89foS1O8tspXlYs7RKWY+ZxocV5L5jM+uEClBuYGnT/UkZRkouoUaNDGjLcMFVJyQD5Any7aBFHcqaohoR+3opiNkVMKoqu0c8Nu2gc9sdz21uXT1PdYbvdGrrglTSvKWgiDhjEM8D4Y/rqu/a77e1FTPS0lQsMEyyTVsB9+NPMLjn/nnoirBbBMBXRn1KiUJ+kuo56doJbReJIGfxGikuLsrNnO4qVwTnz0BculrhQxCarsVbDGWC7hMjDJOAPeC6uHSXXtZbZ4aK7TGvoZHVIqr/AKiFh7u71B8iP0OtLvtkor/QJBWKzRh1kQo2Dkcg6xVDi1Jv5mE7nE+rqK+UwyLoq6yxK6dOVjKwyCakDI+iEfrpPerHNbJTFVUVRRzBBJ4czh9y7gpIIA7Ejgjz1oXWfXFRRPLZLG70lPSt4ElSfeldgM7YwfPGOTgDP01ntZNV1j7qlp2LABpambxZCoOQo4AAyAfpoaAPEMWR8QEVeBz21LDFtUgDz0ZsGDrkLjtorgaiMYI+BomX2RTSJcJzT0Ly4qpgm7bjBQH4Eg/PAHGuIlxyBomi9nW7Wlq8ZpBVkS5GRkrhf1yB8TpF8iWkHUzUrf8AaH0lFSxwU90MqxIq5WBz2Hy0go+pOh6HqirvadQSCacnxITG+0HGOR/tq4XNLBaIaeaa3xGOokCIyRbsZGcn4aof2udP0tPV2qot0SwSVs4p6hIxgSR/iII+mqmJ8+J5qBTwLF/eNepftPsy0iU9H47LV/diqkhZYkUjvk9+NfdAt0l0/Syigu8FXVPkvIiliM/If8xjT+5dMUN46Va0yRRrOsK5KYDpJjOc+RzrOvs3rJabrSOCWOLxZ42iqkKYKyRnbuHpuDA6ElgwJ8w1CMhC9hGdd9od0g6lSgRqJ6beitUNTMGywYjC9yPdHPx1oEPU1rEEZqKxd5A3MsLgE/AEaV9T9P27qOrE1BJAt4t7ghuOD/lYenOo+rLx+zK3pyC5lQk02ZcDILgZ/LvrrZObma48tCufp/Eq3UVl6frb+amguE8azSJJU00UR25XkORjPcDgd8fDV9g6ntFPTpErz7Y1CgmBuwHy1U/7TJUfa3FQ26VGgNNsmYAEMcjsf+eWrtVVMtPdlaa40kdF4XvwSkB888g+msQMLIP2nZCppSDwPf8AEo9ovnRlu6prbhT3udqqrdt1MY3wGPw/21J1n9oED0tRabTTSyVc0LZlnTZHEnYsfXv2GldNR0F/+1Zq6ziN6KnjAnkQe4zggt8DwMf+Q1YevrZDfun0vVmVGraFjJEwGN4HDIfgRrjtqahDTcFh+PzM46ep7fUXSKkrqqoho6JYljZIWZXkUYO8jjI7YzgfPWwQ9c9LsBHDeKdmUfhUknj4Y1Uvsaqqappa23+BHJHCweORkBYo2GAPxG7B+IOpm6Yo+nevkuC0iyUFyGwqRkRS59PQ5z9Nclotidl1y5NT4lJ6yq7GOp5mtdyWX2ovLUJOu1InxwVY85OAOOMfLQE0XnwcgEEHOQf6a2RLZaK/quqhNDF/dqYK424DFjn+RGsfqYUo7vW0EX+FT1c0cYHYL7rgfTcRpbCjccjBhr7fzAXj1GUwdHyqOdCMvPfWXC0jWGI/vDB19XoUipjjH98gGf8A5F1OuSMg5Gu3h9tulnoZHCRz1O5mPkUG5fpnn6aWeSBKG4Bmr9Q3m12KxUVbd4GmjHhiMLHvO/aMceuqTYrlXdedcCpqaN6e227KxxuOdwOWJ+PZfqfo1+0+82g9OyWKKSOrr5kEcESEMYzj8ZPkAOc6pFl6gvFkpZ6eyvD4FTK0izvTuzjJJOABg8k4OR31VkcXz2nm4sZ0scGa/bK61SX25R0skrVakCqLkhVIxgc/A6qNcelbR9oRvM92p4ZmhJkQSAjPH8++fhqk01grq95aqYSieZt7yzzyI8rf5iqMAB5AfrqUWi22v3LhdYKd2OfDQjeW8u+5mPp+mg9W+AIYxKpu+8nvN+H9tJb70lVsIioVzLkR1MmeVX4Yzz27Z76ZXnrlrncrTUvYpjHTA+NHMyLvY44TJ94cHS2nuHT9unV987SkYEtSpB+gfDH6DRFBdOk6qrwr00cznb9/F4eT6ZYYz8M5+GhO/tDDY/HykydZQjqk3X+zi4SMJGiTxCVT6kA9vr5dtL+vb5B1e9IDavYZYi331RIrFgVIChVJzyQfhjVvS10Ij8NKWHYe42DnXsFnooG3w0sSN6qgB0HqEcQqWwaijovqnp/piyimNvrqWuKYcCmZwW8sMBg5Pn56s/SHW9svNJJDcZaSjqtxVqRx4bDPqDpLU9P2+RizRFCefcYrk/TQFf0lR1KKoIRVA2qyhtvyJ5H0OiXMQeYLYUa5YehOmobPdb/+z6tJaedsxlT+EsAcfTXfQF/esqK7p+8lXuFumIUSHcWUHKn6D+uqSOnbjaX8W01k8Tkncaecru+atuBPx0HBS3WzViXtUc1kU5kdpZQXnBxuDHAA7LgdhjHnolyixMbDsCLlyqb+LN9p92E0chpmokd3VSQCF4HzOB+R1nVJI1bVtVyZ+/MlTn1Mj8fkFGfjx5avvTfV1trOra+pu0AoUqogIGqQAG2gBhnyPB478jVMjVZ7jXvbVaSgFRM8bKMqseVGfkX3Y+usY2LjMYo0R4Ejmjwx76DdG3dtMJVJOADnQrxvnSgZUVg0fUDKfdpQR6+IR/TXtdfFqoFjloFbByMvnn17cd+40pekiGAxAPke39NcrSxh/fmIx2A89NpZGcmQ94ytk3jzNFDbXnycvDCwQN6bieT9T9NXMPfxSbloaG2QoOJJ5N+PQD8I/LdqgUNbV2iuWsttSyTqMFjhlcD91lPDD/g1bBf6XqqSlir3it1xHuKzt9xMT6Nj3TnyPr3OhdWWmUWIGPIrvpkaowo7ZJc1JuHUAlDcGKOpMSg+XChQfkQfnoqt6ZobVblkpLfUVQkfaXSUIh57bYiCRnAye+uF6WrTE0JqKHxV5Mbkhj6c47aJ6eip7VOsFyrIGkjkLLEj5EBHnuPAz6f8E/qseQZaenwg2vP3iiKvoqRS8dgt6Sc4CxBe+AM9zxjtoigtlB1UDHPbdlQBl5lc7W488fTvny1bJnjuG0UlZRvEfxw1AX735Ajzwe2dKKyKupqdjY7bVUzY2zyxqDtA5909x6H5DGlEsT7GM/xuuoAESw22+dP7j07VGso4SQ9FVBii47hH7r9ONEUf2i0s0gpqmhkpKocGOaUAE/A45/nrmhul2klkpbHPMzSDLgjcw4AJJOcefOmPUFm6fqbQI+rK2gpLmB/ixuDKR8UGc/kf66ejMfhbn9x3/Ml6jEMJsEfL/u08fqyJjg0seR3zUAY/TXx6pQKD7IxH8Mob+Ws+sVYaatqaKlrFrKKEZjlcFDjjtnkfI+mnlTcnVIhFUJA0jBQFG8/PQumQPrB9bGuP1CJaI797RjZRyA/xBv8ATXYqaio3LHRpJwcjee3/AK6W0SpQGCsSuqZ8NuKzlSsqHIYoQOCp7j9NdUl9NNUvOkYCST8bfJB/r3/LXaODyZI/9QxgcLB6yziti2w01PECc7fxLn12lCM6ipbTW0Mc3hTqxmUJJ7+NyjsuMYAGm9yqaJbV7fSyGRxgtFG4zyfTy0vWoSVQ6PLhuwJH5d9LdsyS3DnxZuBIv2ZKPxFefQ69NjmPPipoiOq8M8s2R6beP11Mt0gUYIkz/wBg0v1Mso2Ezksd5JMCnyII51wzlc4eLJ74AGkskjjnGoDOwJ4/TXrjF+88o56jt2MihvdPxXUTjcTkAgjBBGQdLoa2aFM43JnkHy+WjYaiOYblP0PBGnqtSV2s3LN051ncenwYWX223suxqeQ++i+iP3x/Ccj0xq0W2gs9+j9osd4SLLbnpaldrxNjz54Hx5Hx1mcjcaXVXqONwwR66Tk6dX5HBj+n6vJhPwmaXXrbKOcftK90bqjcpREzucehwFH1OpL19qyrRijstJJEijb400pZ2HyXgf8AsdZdEhb46llj2xZxrh0uMd+ZuXrcuUi41uHW97rEaH2t4YXOWjhxGrfMLjP1zpDJPLLne5IPJHYfkNTWy3tW1GDu2Z5IGT38h69gPUkau9N9ndc6zNUJRwYAZI/FLFQRwGbtn6H8tMJTGK7RIV8p45lc6UA8eqZlBURjOfnp3cKyzV9LDB4i0VVE/JmOY5B88cH56DazVtrkIWHw2cYOyRJAcH47ToyKmvaxLOltjmhGfeUHnHyJHnqdyN9gR9ZT6ROII6kf6j6y1vtUstEsdLUwLH4kjACRioOBhlBOTnGeeOBqao6bkmjle3xBRGCwiE5bLdyoGMHj0x5aQQdS1Fvn3G3SU77QrBEVsjPpxnkfp8NMbV1rTx3CSWeX7iVFVoHQo0ZXOCvl2OCCfIc8aDQk8iRP09Hg2IJQtH7XDVQ15eUNgwSnaVPz5GPX/h0yWJVJaWeFviKkZz9DpbcLvbayuD0MEuc+IzOgUZ+eTn11yXZhuYnac550nKGupd0C0pJjgqjMS01NjHdpcka6V6VAF8SE/KoH+ukYlUbt0rYHHBOvhUDH+IfzzpXpmX2JXfZkdCFj2kY76Ckoptx4wPLjTRahzwzEDXZZCR4jNg+mrw7CRHGjCK4qaVQcgka4NGxcsqOhHw032x7eJHA+J1yaRTzvLfU6IZfeLbCL4iz7xRtlXH8Xl9dCVLAycHIGe2n6W+NxkEk/92T/AD1DN0+C25WKA+QGc6IZ18mAelc8qIiWUr21PE8lQ6xBSxY4AHmdPYbLBFy8Zc/5idNekrE14uzCRliVM78tjwYwcYH8TYx8s+uuHULRPtMbpmWr7mWj7NumoqZFudaIzAnEJIJ3v2Lj+EZIU+pJ41Yay3VMtbPPS1HjuhJWORGUMc5xknH17aKqLhDa6Wlp0jxAVCDw090Adlz5cZPx0rWSnpDNLTTStVuWVWdzxntnz9Pz+WvPLNlbcGen0+I414i1Om7vXSKKmExKzbnkmYHn1wMk99Obda4bEhhN0OJueI8LkHvgsSdLLD1BXwVr01yrDLTTAoVlbcdx7AMDnPy08kqKG2VSPcKrxgFPs9JFCWdR9e/10pwx4lLu96t9oPXqk9VL4sMb0uxkj8QAZwOSNvK8g8HJOqldrbRTnZHTiSNOHd3Y7GzwAfIEY41bauu6fq6dC8c9ExJOSu08eRIBA7ng47nXlvs9mq1dqVqiRQ4VilQMOx+G3adNDagAQFIA+NTUo8PRtDV01TLRVzxvAAXBBOCe23H4ufgDquUqsLhV0njBoI2KrI3unI/TWldcva+m+n2pbasgrax9oMj7mBGe+OMLuJx641mFJU+yxmNIo2HqyAnPzOqE3ZSSbHiQZHxjINBUN3Msu2VeSeJASp/PRiR1G38cUmf3mUE/y0El1nUYCwkfGMY1JHepVUBYacD08JdCUaGMi+Yk8dQPfDH5LrqOSPPGMHyYa5AY4G7APbjvqdIGVu6/EEgZ1QakoDT7KlfdOD8uNSwucAMw3fA417sdf3UPyI18I2z+A+vYY0FiGAYTE+05BGT567aokBB3Zx5eWhD7vdG1zNIgAzGRnzx/vodQTGByBCZK9wp94fIaksUFDPPNUV6SuxkwrRSshHA8xpJK6eQbPz0ztIk9hBQZBJOdPxYwJN1GViALlvgqWhR1t/UFwiJ/6NXsnQ/D3lOhJrpW05Imht9YoHOBJCT+TY/TSqCdYuW5J751DOxdizHg6YcSHxErnyL2aWS3dZ0dFUrNPZfCkXs8DJJj4e8AR+ejj1ja6u6GR53EUpLk1UJ+7b4HBx6d/rqgSnng6Ek3d9K/SYwbF/WOXrsoNmjNAuFZBeMJb6halmkJcoeST2GD8v8AfVl6ZtBtEZrrtOPBA4pzgndgEE84GMZ9dYjKityy5Px510twroI/Agq50hk91o1lYKQfLGdLfpSTYMo/uJZNKqWLq67m832WoQn2ZAY6Ydvczy2PLceflpUybmOAT9dQR8P35JwNFBowSMEAaYQEUKJMlsxYzlICeSVA+eu/Z1/z6kjZOeDj+eiEjV1zsP1Ol7R1TgU6KuTI4Ueee2pkeLlVcn586hp6dG5JIIIGQANdvCkTEKCcEcljzpR+ceDXYSRlBPusT8QudfeGgXJIJ54ABP8AtqGSo8PcqQw4Hquf56j/AGjURL934a7jzhBoeYVjzJfCZjwvGPP/APdC1FHIvIQqPQnUzVtQ2R4pGQBxrhkd15nl+QI/00xdrimK1F7xvkcH/wBho6gujUVP7LLTbwDkMrgHnQc0XbMkh+ba6MKLEr8lj5tzqlSRJXCtCZ7hGzZ2SRj0K5/lrgVccvCzofgTg/loKr904yT8zoV4kdclfy00MYhkHiN2DHkcjULH10lMkkLARuw/8jqQV04xlt3P7wzorgFajBxxoce9UwrjjdzryKod8EhR8hqQc1UPl37fLWHtOXvHttt9Q0m/2diuMqSO+j/YZN+DEQPNih/oul1vi5X7yThlHfuNP4gw3ESSAjP759dQZC1z1MYUCQLRsGAHhtgZGWAH8hqdIqgrnao+TA6YQyzg4M8h588HH6aJBJUFtrH1Kj/TQAEwiQJ//9k="/>
          <p:cNvSpPr>
            <a:spLocks noChangeAspect="1" noChangeArrowheads="1"/>
          </p:cNvSpPr>
          <p:nvPr/>
        </p:nvSpPr>
        <p:spPr bwMode="auto">
          <a:xfrm>
            <a:off x="53975" y="-623888"/>
            <a:ext cx="1314450" cy="131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711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FF688FCD-C362-4A1F-8A68-21DA2D20284B}" type="slidenum">
              <a:rPr lang="en-US" altLang="en-US" sz="1400" smtClean="0"/>
              <a:pPr eaLnBrk="1" hangingPunct="1"/>
              <a:t>39</a:t>
            </a:fld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5149805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51FD1AD6-EA64-4446-9922-4216DDEA3C65}" type="slidenum">
              <a:rPr lang="en-US" altLang="en-US" sz="1400" smtClean="0"/>
              <a:pPr eaLnBrk="1" hangingPunct="1"/>
              <a:t>4</a:t>
            </a:fld>
            <a:endParaRPr lang="en-US" altLang="en-US" sz="1400" dirty="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Lesson Objectives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772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Types of Radios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Functions and use of radios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Necessity of station license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Radio operator’s license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Buying a radio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Radio limits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Antenna selection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Radio check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Distress calls</a:t>
            </a:r>
          </a:p>
        </p:txBody>
      </p:sp>
      <p:pic>
        <p:nvPicPr>
          <p:cNvPr id="12293" name="Picture 5" descr="Fig 13-2-rd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95400"/>
            <a:ext cx="14763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4527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</a:t>
            </a:r>
          </a:p>
          <a:p>
            <a:r>
              <a:rPr lang="en-US" dirty="0" smtClean="0"/>
              <a:t>Two</a:t>
            </a:r>
          </a:p>
          <a:p>
            <a:r>
              <a:rPr lang="en-US" dirty="0" smtClean="0"/>
              <a:t>Three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2609B-C713-473B-9F69-A5D126ABD97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556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Distress Signal</a:t>
            </a:r>
          </a:p>
        </p:txBody>
      </p:sp>
      <p:graphicFrame>
        <p:nvGraphicFramePr>
          <p:cNvPr id="2050" name="Object 2"/>
          <p:cNvGraphicFramePr>
            <a:graphicFrameLocks/>
          </p:cNvGraphicFramePr>
          <p:nvPr/>
        </p:nvGraphicFramePr>
        <p:xfrm>
          <a:off x="7086600" y="3048000"/>
          <a:ext cx="17526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Clip" r:id="rId4" imgW="4854240" imgH="4490640" progId="">
                  <p:embed/>
                </p:oleObj>
              </mc:Choice>
              <mc:Fallback>
                <p:oleObj name="Clip" r:id="rId4" imgW="4854240" imgH="449064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048000"/>
                        <a:ext cx="17526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4953000"/>
          </a:xfrm>
        </p:spPr>
        <p:txBody>
          <a:bodyPr/>
          <a:lstStyle/>
          <a:p>
            <a:r>
              <a:rPr lang="en-US" altLang="en-US" dirty="0" smtClean="0"/>
              <a:t>Use When IMMINENT Danger Exists</a:t>
            </a:r>
          </a:p>
          <a:p>
            <a:r>
              <a:rPr lang="en-US" altLang="en-US" dirty="0" smtClean="0"/>
              <a:t>Call On Channel 16 or Cell Phone 911</a:t>
            </a:r>
          </a:p>
          <a:p>
            <a:r>
              <a:rPr lang="en-US" altLang="en-US" dirty="0" smtClean="0"/>
              <a:t>Call Format:   </a:t>
            </a:r>
          </a:p>
          <a:p>
            <a:pPr lvl="1"/>
            <a:r>
              <a:rPr lang="en-US" altLang="en-US" i="1" dirty="0" smtClean="0"/>
              <a:t>“Mayday  Mayday  Mayday”</a:t>
            </a:r>
          </a:p>
          <a:p>
            <a:pPr lvl="1"/>
            <a:r>
              <a:rPr lang="en-US" altLang="en-US" i="1" dirty="0" smtClean="0"/>
              <a:t>“This Is</a:t>
            </a:r>
            <a:r>
              <a:rPr lang="en-US" altLang="en-US" dirty="0" smtClean="0"/>
              <a:t> (Name Of Your Boat)</a:t>
            </a:r>
            <a:r>
              <a:rPr lang="en-US" altLang="en-US" i="1" dirty="0" smtClean="0"/>
              <a:t>”</a:t>
            </a:r>
          </a:p>
          <a:p>
            <a:pPr lvl="1"/>
            <a:r>
              <a:rPr lang="en-US" altLang="en-US" dirty="0" smtClean="0"/>
              <a:t>Give Location  Lat/Long  or  Visual</a:t>
            </a:r>
          </a:p>
          <a:p>
            <a:pPr lvl="1"/>
            <a:r>
              <a:rPr lang="en-US" altLang="en-US" dirty="0" smtClean="0"/>
              <a:t>Problem</a:t>
            </a:r>
          </a:p>
          <a:p>
            <a:pPr lvl="1"/>
            <a:r>
              <a:rPr lang="en-US" altLang="en-US" dirty="0" smtClean="0"/>
              <a:t>Number of persons onboard</a:t>
            </a:r>
          </a:p>
          <a:p>
            <a:pPr lvl="1"/>
            <a:r>
              <a:rPr lang="en-US" altLang="en-US" i="1" dirty="0" smtClean="0"/>
              <a:t>“This Is</a:t>
            </a:r>
            <a:r>
              <a:rPr lang="en-US" altLang="en-US" dirty="0" smtClean="0"/>
              <a:t> (Name Of Your Boat), </a:t>
            </a:r>
            <a:r>
              <a:rPr lang="en-US" altLang="en-US" i="1" dirty="0" smtClean="0"/>
              <a:t>Over”</a:t>
            </a:r>
          </a:p>
          <a:p>
            <a:pPr lvl="1"/>
            <a:r>
              <a:rPr lang="en-US" altLang="en-US" i="1" dirty="0" smtClean="0"/>
              <a:t>Follow the Coast Guards Direction</a:t>
            </a:r>
            <a:endParaRPr lang="en-US" altLang="en-US" dirty="0" smtClean="0"/>
          </a:p>
        </p:txBody>
      </p:sp>
      <p:sp>
        <p:nvSpPr>
          <p:cNvPr id="205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E5B3B9BD-BEF7-4619-A14E-3CA6BD6DADB2}" type="slidenum">
              <a:rPr lang="en-US" altLang="en-US" sz="1400" smtClean="0"/>
              <a:pPr eaLnBrk="1" hangingPunct="1"/>
              <a:t>41</a:t>
            </a:fld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6823953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30"/>
          <p:cNvGrpSpPr>
            <a:grpSpLocks/>
          </p:cNvGrpSpPr>
          <p:nvPr/>
        </p:nvGrpSpPr>
        <p:grpSpPr bwMode="auto">
          <a:xfrm>
            <a:off x="4572000" y="5638800"/>
            <a:ext cx="3641725" cy="596900"/>
            <a:chOff x="1738" y="3507"/>
            <a:chExt cx="2294" cy="376"/>
          </a:xfrm>
        </p:grpSpPr>
        <p:grpSp>
          <p:nvGrpSpPr>
            <p:cNvPr id="48134" name="Group 13"/>
            <p:cNvGrpSpPr>
              <a:grpSpLocks/>
            </p:cNvGrpSpPr>
            <p:nvPr/>
          </p:nvGrpSpPr>
          <p:grpSpPr bwMode="auto">
            <a:xfrm>
              <a:off x="1738" y="3662"/>
              <a:ext cx="2273" cy="221"/>
              <a:chOff x="1738" y="3662"/>
              <a:chExt cx="2273" cy="221"/>
            </a:xfrm>
          </p:grpSpPr>
          <p:sp>
            <p:nvSpPr>
              <p:cNvPr id="48150" name="Line 7"/>
              <p:cNvSpPr>
                <a:spLocks noChangeShapeType="1"/>
              </p:cNvSpPr>
              <p:nvPr/>
            </p:nvSpPr>
            <p:spPr bwMode="auto">
              <a:xfrm>
                <a:off x="1738" y="3774"/>
                <a:ext cx="2273" cy="1"/>
              </a:xfrm>
              <a:prstGeom prst="line">
                <a:avLst/>
              </a:prstGeom>
              <a:noFill/>
              <a:ln w="38100">
                <a:solidFill>
                  <a:srgbClr val="3F000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48151" name="Group 12"/>
              <p:cNvGrpSpPr>
                <a:grpSpLocks/>
              </p:cNvGrpSpPr>
              <p:nvPr/>
            </p:nvGrpSpPr>
            <p:grpSpPr bwMode="auto">
              <a:xfrm>
                <a:off x="2069" y="3662"/>
                <a:ext cx="1554" cy="221"/>
                <a:chOff x="2069" y="3662"/>
                <a:chExt cx="1554" cy="221"/>
              </a:xfrm>
            </p:grpSpPr>
            <p:sp>
              <p:nvSpPr>
                <p:cNvPr id="48152" name="Freeform 8"/>
                <p:cNvSpPr>
                  <a:spLocks/>
                </p:cNvSpPr>
                <p:nvPr/>
              </p:nvSpPr>
              <p:spPr bwMode="auto">
                <a:xfrm>
                  <a:off x="2069" y="3737"/>
                  <a:ext cx="288" cy="77"/>
                </a:xfrm>
                <a:custGeom>
                  <a:avLst/>
                  <a:gdLst>
                    <a:gd name="T0" fmla="*/ 0 w 578"/>
                    <a:gd name="T1" fmla="*/ 0 h 465"/>
                    <a:gd name="T2" fmla="*/ 0 w 578"/>
                    <a:gd name="T3" fmla="*/ 0 h 465"/>
                    <a:gd name="T4" fmla="*/ 0 w 578"/>
                    <a:gd name="T5" fmla="*/ 0 h 465"/>
                    <a:gd name="T6" fmla="*/ 0 w 578"/>
                    <a:gd name="T7" fmla="*/ 0 h 465"/>
                    <a:gd name="T8" fmla="*/ 0 w 578"/>
                    <a:gd name="T9" fmla="*/ 0 h 465"/>
                    <a:gd name="T10" fmla="*/ 0 w 578"/>
                    <a:gd name="T11" fmla="*/ 0 h 465"/>
                    <a:gd name="T12" fmla="*/ 0 w 578"/>
                    <a:gd name="T13" fmla="*/ 0 h 465"/>
                    <a:gd name="T14" fmla="*/ 0 w 578"/>
                    <a:gd name="T15" fmla="*/ 0 h 465"/>
                    <a:gd name="T16" fmla="*/ 0 w 578"/>
                    <a:gd name="T17" fmla="*/ 0 h 465"/>
                    <a:gd name="T18" fmla="*/ 0 w 578"/>
                    <a:gd name="T19" fmla="*/ 0 h 465"/>
                    <a:gd name="T20" fmla="*/ 0 w 578"/>
                    <a:gd name="T21" fmla="*/ 0 h 465"/>
                    <a:gd name="T22" fmla="*/ 0 w 578"/>
                    <a:gd name="T23" fmla="*/ 0 h 465"/>
                    <a:gd name="T24" fmla="*/ 0 w 578"/>
                    <a:gd name="T25" fmla="*/ 0 h 465"/>
                    <a:gd name="T26" fmla="*/ 0 w 578"/>
                    <a:gd name="T27" fmla="*/ 0 h 465"/>
                    <a:gd name="T28" fmla="*/ 0 w 578"/>
                    <a:gd name="T29" fmla="*/ 0 h 465"/>
                    <a:gd name="T30" fmla="*/ 0 w 578"/>
                    <a:gd name="T31" fmla="*/ 0 h 465"/>
                    <a:gd name="T32" fmla="*/ 0 w 578"/>
                    <a:gd name="T33" fmla="*/ 0 h 465"/>
                    <a:gd name="T34" fmla="*/ 0 w 578"/>
                    <a:gd name="T35" fmla="*/ 0 h 465"/>
                    <a:gd name="T36" fmla="*/ 0 w 578"/>
                    <a:gd name="T37" fmla="*/ 0 h 465"/>
                    <a:gd name="T38" fmla="*/ 1 w 578"/>
                    <a:gd name="T39" fmla="*/ 0 h 465"/>
                    <a:gd name="T40" fmla="*/ 1 w 578"/>
                    <a:gd name="T41" fmla="*/ 0 h 465"/>
                    <a:gd name="T42" fmla="*/ 1 w 578"/>
                    <a:gd name="T43" fmla="*/ 0 h 465"/>
                    <a:gd name="T44" fmla="*/ 1 w 578"/>
                    <a:gd name="T45" fmla="*/ 0 h 465"/>
                    <a:gd name="T46" fmla="*/ 1 w 578"/>
                    <a:gd name="T47" fmla="*/ 0 h 465"/>
                    <a:gd name="T48" fmla="*/ 1 w 578"/>
                    <a:gd name="T49" fmla="*/ 0 h 465"/>
                    <a:gd name="T50" fmla="*/ 1 w 578"/>
                    <a:gd name="T51" fmla="*/ 0 h 465"/>
                    <a:gd name="T52" fmla="*/ 1 w 578"/>
                    <a:gd name="T53" fmla="*/ 0 h 465"/>
                    <a:gd name="T54" fmla="*/ 1 w 578"/>
                    <a:gd name="T55" fmla="*/ 0 h 465"/>
                    <a:gd name="T56" fmla="*/ 1 w 578"/>
                    <a:gd name="T57" fmla="*/ 0 h 465"/>
                    <a:gd name="T58" fmla="*/ 1 w 578"/>
                    <a:gd name="T59" fmla="*/ 0 h 465"/>
                    <a:gd name="T60" fmla="*/ 1 w 578"/>
                    <a:gd name="T61" fmla="*/ 0 h 465"/>
                    <a:gd name="T62" fmla="*/ 1 w 578"/>
                    <a:gd name="T63" fmla="*/ 0 h 465"/>
                    <a:gd name="T64" fmla="*/ 1 w 578"/>
                    <a:gd name="T65" fmla="*/ 0 h 465"/>
                    <a:gd name="T66" fmla="*/ 1 w 578"/>
                    <a:gd name="T67" fmla="*/ 0 h 465"/>
                    <a:gd name="T68" fmla="*/ 1 w 578"/>
                    <a:gd name="T69" fmla="*/ 0 h 465"/>
                    <a:gd name="T70" fmla="*/ 1 w 578"/>
                    <a:gd name="T71" fmla="*/ 0 h 465"/>
                    <a:gd name="T72" fmla="*/ 2 w 578"/>
                    <a:gd name="T73" fmla="*/ 0 h 465"/>
                    <a:gd name="T74" fmla="*/ 2 w 578"/>
                    <a:gd name="T75" fmla="*/ 0 h 46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78"/>
                    <a:gd name="T115" fmla="*/ 0 h 465"/>
                    <a:gd name="T116" fmla="*/ 578 w 578"/>
                    <a:gd name="T117" fmla="*/ 465 h 46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78" h="465">
                      <a:moveTo>
                        <a:pt x="0" y="221"/>
                      </a:moveTo>
                      <a:lnTo>
                        <a:pt x="8" y="182"/>
                      </a:lnTo>
                      <a:lnTo>
                        <a:pt x="19" y="142"/>
                      </a:lnTo>
                      <a:lnTo>
                        <a:pt x="28" y="113"/>
                      </a:lnTo>
                      <a:lnTo>
                        <a:pt x="41" y="100"/>
                      </a:lnTo>
                      <a:lnTo>
                        <a:pt x="55" y="90"/>
                      </a:lnTo>
                      <a:lnTo>
                        <a:pt x="70" y="89"/>
                      </a:lnTo>
                      <a:lnTo>
                        <a:pt x="87" y="92"/>
                      </a:lnTo>
                      <a:lnTo>
                        <a:pt x="102" y="105"/>
                      </a:lnTo>
                      <a:lnTo>
                        <a:pt x="111" y="121"/>
                      </a:lnTo>
                      <a:lnTo>
                        <a:pt x="117" y="143"/>
                      </a:lnTo>
                      <a:lnTo>
                        <a:pt x="147" y="287"/>
                      </a:lnTo>
                      <a:lnTo>
                        <a:pt x="155" y="309"/>
                      </a:lnTo>
                      <a:lnTo>
                        <a:pt x="161" y="324"/>
                      </a:lnTo>
                      <a:lnTo>
                        <a:pt x="180" y="334"/>
                      </a:lnTo>
                      <a:lnTo>
                        <a:pt x="197" y="335"/>
                      </a:lnTo>
                      <a:lnTo>
                        <a:pt x="212" y="328"/>
                      </a:lnTo>
                      <a:lnTo>
                        <a:pt x="222" y="311"/>
                      </a:lnTo>
                      <a:lnTo>
                        <a:pt x="230" y="287"/>
                      </a:lnTo>
                      <a:lnTo>
                        <a:pt x="270" y="76"/>
                      </a:lnTo>
                      <a:lnTo>
                        <a:pt x="276" y="45"/>
                      </a:lnTo>
                      <a:lnTo>
                        <a:pt x="283" y="25"/>
                      </a:lnTo>
                      <a:lnTo>
                        <a:pt x="293" y="11"/>
                      </a:lnTo>
                      <a:lnTo>
                        <a:pt x="304" y="3"/>
                      </a:lnTo>
                      <a:lnTo>
                        <a:pt x="322" y="0"/>
                      </a:lnTo>
                      <a:lnTo>
                        <a:pt x="342" y="4"/>
                      </a:lnTo>
                      <a:lnTo>
                        <a:pt x="356" y="22"/>
                      </a:lnTo>
                      <a:lnTo>
                        <a:pt x="363" y="37"/>
                      </a:lnTo>
                      <a:lnTo>
                        <a:pt x="369" y="59"/>
                      </a:lnTo>
                      <a:lnTo>
                        <a:pt x="430" y="399"/>
                      </a:lnTo>
                      <a:lnTo>
                        <a:pt x="438" y="427"/>
                      </a:lnTo>
                      <a:lnTo>
                        <a:pt x="449" y="451"/>
                      </a:lnTo>
                      <a:lnTo>
                        <a:pt x="462" y="460"/>
                      </a:lnTo>
                      <a:lnTo>
                        <a:pt x="483" y="465"/>
                      </a:lnTo>
                      <a:lnTo>
                        <a:pt x="500" y="450"/>
                      </a:lnTo>
                      <a:lnTo>
                        <a:pt x="510" y="429"/>
                      </a:lnTo>
                      <a:lnTo>
                        <a:pt x="519" y="400"/>
                      </a:lnTo>
                      <a:lnTo>
                        <a:pt x="578" y="92"/>
                      </a:lnTo>
                    </a:path>
                  </a:pathLst>
                </a:custGeom>
                <a:noFill/>
                <a:ln w="38100" cmpd="sng">
                  <a:solidFill>
                    <a:srgbClr val="FF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153" name="Freeform 9"/>
                <p:cNvSpPr>
                  <a:spLocks/>
                </p:cNvSpPr>
                <p:nvPr/>
              </p:nvSpPr>
              <p:spPr bwMode="auto">
                <a:xfrm>
                  <a:off x="2357" y="3662"/>
                  <a:ext cx="492" cy="221"/>
                </a:xfrm>
                <a:custGeom>
                  <a:avLst/>
                  <a:gdLst>
                    <a:gd name="T0" fmla="*/ 0 w 986"/>
                    <a:gd name="T1" fmla="*/ 0 h 1324"/>
                    <a:gd name="T2" fmla="*/ 0 w 986"/>
                    <a:gd name="T3" fmla="*/ 0 h 1324"/>
                    <a:gd name="T4" fmla="*/ 0 w 986"/>
                    <a:gd name="T5" fmla="*/ 0 h 1324"/>
                    <a:gd name="T6" fmla="*/ 0 w 986"/>
                    <a:gd name="T7" fmla="*/ 0 h 1324"/>
                    <a:gd name="T8" fmla="*/ 0 w 986"/>
                    <a:gd name="T9" fmla="*/ 0 h 1324"/>
                    <a:gd name="T10" fmla="*/ 0 w 986"/>
                    <a:gd name="T11" fmla="*/ 0 h 1324"/>
                    <a:gd name="T12" fmla="*/ 0 w 986"/>
                    <a:gd name="T13" fmla="*/ 0 h 1324"/>
                    <a:gd name="T14" fmla="*/ 0 w 986"/>
                    <a:gd name="T15" fmla="*/ 0 h 1324"/>
                    <a:gd name="T16" fmla="*/ 0 w 986"/>
                    <a:gd name="T17" fmla="*/ 0 h 1324"/>
                    <a:gd name="T18" fmla="*/ 1 w 986"/>
                    <a:gd name="T19" fmla="*/ 0 h 1324"/>
                    <a:gd name="T20" fmla="*/ 1 w 986"/>
                    <a:gd name="T21" fmla="*/ 0 h 1324"/>
                    <a:gd name="T22" fmla="*/ 1 w 986"/>
                    <a:gd name="T23" fmla="*/ 0 h 1324"/>
                    <a:gd name="T24" fmla="*/ 1 w 986"/>
                    <a:gd name="T25" fmla="*/ 0 h 1324"/>
                    <a:gd name="T26" fmla="*/ 1 w 986"/>
                    <a:gd name="T27" fmla="*/ 0 h 1324"/>
                    <a:gd name="T28" fmla="*/ 1 w 986"/>
                    <a:gd name="T29" fmla="*/ 0 h 1324"/>
                    <a:gd name="T30" fmla="*/ 1 w 986"/>
                    <a:gd name="T31" fmla="*/ 0 h 1324"/>
                    <a:gd name="T32" fmla="*/ 1 w 986"/>
                    <a:gd name="T33" fmla="*/ 0 h 1324"/>
                    <a:gd name="T34" fmla="*/ 1 w 986"/>
                    <a:gd name="T35" fmla="*/ 0 h 1324"/>
                    <a:gd name="T36" fmla="*/ 1 w 986"/>
                    <a:gd name="T37" fmla="*/ 0 h 1324"/>
                    <a:gd name="T38" fmla="*/ 1 w 986"/>
                    <a:gd name="T39" fmla="*/ 0 h 1324"/>
                    <a:gd name="T40" fmla="*/ 1 w 986"/>
                    <a:gd name="T41" fmla="*/ 0 h 1324"/>
                    <a:gd name="T42" fmla="*/ 2 w 986"/>
                    <a:gd name="T43" fmla="*/ 0 h 1324"/>
                    <a:gd name="T44" fmla="*/ 2 w 986"/>
                    <a:gd name="T45" fmla="*/ 0 h 1324"/>
                    <a:gd name="T46" fmla="*/ 2 w 986"/>
                    <a:gd name="T47" fmla="*/ 0 h 1324"/>
                    <a:gd name="T48" fmla="*/ 2 w 986"/>
                    <a:gd name="T49" fmla="*/ 0 h 1324"/>
                    <a:gd name="T50" fmla="*/ 2 w 986"/>
                    <a:gd name="T51" fmla="*/ 0 h 1324"/>
                    <a:gd name="T52" fmla="*/ 2 w 986"/>
                    <a:gd name="T53" fmla="*/ 0 h 1324"/>
                    <a:gd name="T54" fmla="*/ 2 w 986"/>
                    <a:gd name="T55" fmla="*/ 0 h 1324"/>
                    <a:gd name="T56" fmla="*/ 2 w 986"/>
                    <a:gd name="T57" fmla="*/ 0 h 1324"/>
                    <a:gd name="T58" fmla="*/ 2 w 986"/>
                    <a:gd name="T59" fmla="*/ 0 h 1324"/>
                    <a:gd name="T60" fmla="*/ 2 w 986"/>
                    <a:gd name="T61" fmla="*/ 0 h 1324"/>
                    <a:gd name="T62" fmla="*/ 2 w 986"/>
                    <a:gd name="T63" fmla="*/ 0 h 1324"/>
                    <a:gd name="T64" fmla="*/ 2 w 986"/>
                    <a:gd name="T65" fmla="*/ 0 h 1324"/>
                    <a:gd name="T66" fmla="*/ 3 w 986"/>
                    <a:gd name="T67" fmla="*/ 0 h 1324"/>
                    <a:gd name="T68" fmla="*/ 3 w 986"/>
                    <a:gd name="T69" fmla="*/ 0 h 1324"/>
                    <a:gd name="T70" fmla="*/ 3 w 986"/>
                    <a:gd name="T71" fmla="*/ 0 h 1324"/>
                    <a:gd name="T72" fmla="*/ 3 w 986"/>
                    <a:gd name="T73" fmla="*/ 0 h 1324"/>
                    <a:gd name="T74" fmla="*/ 3 w 986"/>
                    <a:gd name="T75" fmla="*/ 0 h 1324"/>
                    <a:gd name="T76" fmla="*/ 3 w 986"/>
                    <a:gd name="T77" fmla="*/ 0 h 1324"/>
                    <a:gd name="T78" fmla="*/ 3 w 986"/>
                    <a:gd name="T79" fmla="*/ 0 h 1324"/>
                    <a:gd name="T80" fmla="*/ 3 w 986"/>
                    <a:gd name="T81" fmla="*/ 0 h 1324"/>
                    <a:gd name="T82" fmla="*/ 3 w 986"/>
                    <a:gd name="T83" fmla="*/ 0 h 1324"/>
                    <a:gd name="T84" fmla="*/ 3 w 986"/>
                    <a:gd name="T85" fmla="*/ 0 h 132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86"/>
                    <a:gd name="T130" fmla="*/ 0 h 1324"/>
                    <a:gd name="T131" fmla="*/ 986 w 986"/>
                    <a:gd name="T132" fmla="*/ 1324 h 132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86" h="1324">
                      <a:moveTo>
                        <a:pt x="0" y="541"/>
                      </a:moveTo>
                      <a:lnTo>
                        <a:pt x="52" y="292"/>
                      </a:lnTo>
                      <a:lnTo>
                        <a:pt x="58" y="272"/>
                      </a:lnTo>
                      <a:lnTo>
                        <a:pt x="74" y="262"/>
                      </a:lnTo>
                      <a:lnTo>
                        <a:pt x="88" y="259"/>
                      </a:lnTo>
                      <a:lnTo>
                        <a:pt x="110" y="262"/>
                      </a:lnTo>
                      <a:lnTo>
                        <a:pt x="121" y="273"/>
                      </a:lnTo>
                      <a:lnTo>
                        <a:pt x="128" y="292"/>
                      </a:lnTo>
                      <a:lnTo>
                        <a:pt x="247" y="1011"/>
                      </a:lnTo>
                      <a:lnTo>
                        <a:pt x="259" y="1048"/>
                      </a:lnTo>
                      <a:lnTo>
                        <a:pt x="270" y="1062"/>
                      </a:lnTo>
                      <a:lnTo>
                        <a:pt x="289" y="1068"/>
                      </a:lnTo>
                      <a:lnTo>
                        <a:pt x="304" y="1072"/>
                      </a:lnTo>
                      <a:lnTo>
                        <a:pt x="324" y="1066"/>
                      </a:lnTo>
                      <a:lnTo>
                        <a:pt x="338" y="1050"/>
                      </a:lnTo>
                      <a:lnTo>
                        <a:pt x="351" y="1011"/>
                      </a:lnTo>
                      <a:lnTo>
                        <a:pt x="468" y="178"/>
                      </a:lnTo>
                      <a:lnTo>
                        <a:pt x="476" y="137"/>
                      </a:lnTo>
                      <a:lnTo>
                        <a:pt x="483" y="125"/>
                      </a:lnTo>
                      <a:lnTo>
                        <a:pt x="492" y="112"/>
                      </a:lnTo>
                      <a:lnTo>
                        <a:pt x="506" y="103"/>
                      </a:lnTo>
                      <a:lnTo>
                        <a:pt x="522" y="101"/>
                      </a:lnTo>
                      <a:lnTo>
                        <a:pt x="541" y="106"/>
                      </a:lnTo>
                      <a:lnTo>
                        <a:pt x="556" y="114"/>
                      </a:lnTo>
                      <a:lnTo>
                        <a:pt x="564" y="125"/>
                      </a:lnTo>
                      <a:lnTo>
                        <a:pt x="573" y="137"/>
                      </a:lnTo>
                      <a:lnTo>
                        <a:pt x="580" y="171"/>
                      </a:lnTo>
                      <a:lnTo>
                        <a:pt x="688" y="1240"/>
                      </a:lnTo>
                      <a:lnTo>
                        <a:pt x="695" y="1286"/>
                      </a:lnTo>
                      <a:lnTo>
                        <a:pt x="705" y="1308"/>
                      </a:lnTo>
                      <a:lnTo>
                        <a:pt x="724" y="1318"/>
                      </a:lnTo>
                      <a:lnTo>
                        <a:pt x="743" y="1324"/>
                      </a:lnTo>
                      <a:lnTo>
                        <a:pt x="760" y="1318"/>
                      </a:lnTo>
                      <a:lnTo>
                        <a:pt x="770" y="1308"/>
                      </a:lnTo>
                      <a:lnTo>
                        <a:pt x="776" y="1289"/>
                      </a:lnTo>
                      <a:lnTo>
                        <a:pt x="783" y="1244"/>
                      </a:lnTo>
                      <a:lnTo>
                        <a:pt x="922" y="76"/>
                      </a:lnTo>
                      <a:lnTo>
                        <a:pt x="929" y="51"/>
                      </a:lnTo>
                      <a:lnTo>
                        <a:pt x="938" y="29"/>
                      </a:lnTo>
                      <a:lnTo>
                        <a:pt x="950" y="15"/>
                      </a:lnTo>
                      <a:lnTo>
                        <a:pt x="961" y="5"/>
                      </a:lnTo>
                      <a:lnTo>
                        <a:pt x="973" y="0"/>
                      </a:lnTo>
                      <a:lnTo>
                        <a:pt x="986" y="0"/>
                      </a:lnTo>
                    </a:path>
                  </a:pathLst>
                </a:custGeom>
                <a:noFill/>
                <a:ln w="38100" cmpd="sng">
                  <a:solidFill>
                    <a:srgbClr val="FF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154" name="Freeform 10"/>
                <p:cNvSpPr>
                  <a:spLocks/>
                </p:cNvSpPr>
                <p:nvPr/>
              </p:nvSpPr>
              <p:spPr bwMode="auto">
                <a:xfrm>
                  <a:off x="3335" y="3737"/>
                  <a:ext cx="288" cy="77"/>
                </a:xfrm>
                <a:custGeom>
                  <a:avLst/>
                  <a:gdLst>
                    <a:gd name="T0" fmla="*/ 2 w 576"/>
                    <a:gd name="T1" fmla="*/ 0 h 465"/>
                    <a:gd name="T2" fmla="*/ 2 w 576"/>
                    <a:gd name="T3" fmla="*/ 0 h 465"/>
                    <a:gd name="T4" fmla="*/ 2 w 576"/>
                    <a:gd name="T5" fmla="*/ 0 h 465"/>
                    <a:gd name="T6" fmla="*/ 2 w 576"/>
                    <a:gd name="T7" fmla="*/ 0 h 465"/>
                    <a:gd name="T8" fmla="*/ 2 w 576"/>
                    <a:gd name="T9" fmla="*/ 0 h 465"/>
                    <a:gd name="T10" fmla="*/ 2 w 576"/>
                    <a:gd name="T11" fmla="*/ 0 h 465"/>
                    <a:gd name="T12" fmla="*/ 2 w 576"/>
                    <a:gd name="T13" fmla="*/ 0 h 465"/>
                    <a:gd name="T14" fmla="*/ 2 w 576"/>
                    <a:gd name="T15" fmla="*/ 0 h 465"/>
                    <a:gd name="T16" fmla="*/ 1 w 576"/>
                    <a:gd name="T17" fmla="*/ 0 h 465"/>
                    <a:gd name="T18" fmla="*/ 1 w 576"/>
                    <a:gd name="T19" fmla="*/ 0 h 465"/>
                    <a:gd name="T20" fmla="*/ 1 w 576"/>
                    <a:gd name="T21" fmla="*/ 0 h 465"/>
                    <a:gd name="T22" fmla="*/ 1 w 576"/>
                    <a:gd name="T23" fmla="*/ 0 h 465"/>
                    <a:gd name="T24" fmla="*/ 1 w 576"/>
                    <a:gd name="T25" fmla="*/ 0 h 465"/>
                    <a:gd name="T26" fmla="*/ 1 w 576"/>
                    <a:gd name="T27" fmla="*/ 0 h 465"/>
                    <a:gd name="T28" fmla="*/ 1 w 576"/>
                    <a:gd name="T29" fmla="*/ 0 h 465"/>
                    <a:gd name="T30" fmla="*/ 1 w 576"/>
                    <a:gd name="T31" fmla="*/ 0 h 465"/>
                    <a:gd name="T32" fmla="*/ 1 w 576"/>
                    <a:gd name="T33" fmla="*/ 0 h 465"/>
                    <a:gd name="T34" fmla="*/ 1 w 576"/>
                    <a:gd name="T35" fmla="*/ 0 h 465"/>
                    <a:gd name="T36" fmla="*/ 1 w 576"/>
                    <a:gd name="T37" fmla="*/ 0 h 465"/>
                    <a:gd name="T38" fmla="*/ 1 w 576"/>
                    <a:gd name="T39" fmla="*/ 0 h 465"/>
                    <a:gd name="T40" fmla="*/ 1 w 576"/>
                    <a:gd name="T41" fmla="*/ 0 h 465"/>
                    <a:gd name="T42" fmla="*/ 1 w 576"/>
                    <a:gd name="T43" fmla="*/ 0 h 465"/>
                    <a:gd name="T44" fmla="*/ 1 w 576"/>
                    <a:gd name="T45" fmla="*/ 0 h 465"/>
                    <a:gd name="T46" fmla="*/ 1 w 576"/>
                    <a:gd name="T47" fmla="*/ 0 h 465"/>
                    <a:gd name="T48" fmla="*/ 1 w 576"/>
                    <a:gd name="T49" fmla="*/ 0 h 465"/>
                    <a:gd name="T50" fmla="*/ 1 w 576"/>
                    <a:gd name="T51" fmla="*/ 0 h 465"/>
                    <a:gd name="T52" fmla="*/ 1 w 576"/>
                    <a:gd name="T53" fmla="*/ 0 h 465"/>
                    <a:gd name="T54" fmla="*/ 1 w 576"/>
                    <a:gd name="T55" fmla="*/ 0 h 465"/>
                    <a:gd name="T56" fmla="*/ 1 w 576"/>
                    <a:gd name="T57" fmla="*/ 0 h 465"/>
                    <a:gd name="T58" fmla="*/ 1 w 576"/>
                    <a:gd name="T59" fmla="*/ 0 h 465"/>
                    <a:gd name="T60" fmla="*/ 1 w 576"/>
                    <a:gd name="T61" fmla="*/ 0 h 465"/>
                    <a:gd name="T62" fmla="*/ 1 w 576"/>
                    <a:gd name="T63" fmla="*/ 0 h 465"/>
                    <a:gd name="T64" fmla="*/ 1 w 576"/>
                    <a:gd name="T65" fmla="*/ 0 h 465"/>
                    <a:gd name="T66" fmla="*/ 1 w 576"/>
                    <a:gd name="T67" fmla="*/ 0 h 465"/>
                    <a:gd name="T68" fmla="*/ 1 w 576"/>
                    <a:gd name="T69" fmla="*/ 0 h 465"/>
                    <a:gd name="T70" fmla="*/ 1 w 576"/>
                    <a:gd name="T71" fmla="*/ 0 h 465"/>
                    <a:gd name="T72" fmla="*/ 1 w 576"/>
                    <a:gd name="T73" fmla="*/ 0 h 465"/>
                    <a:gd name="T74" fmla="*/ 0 w 576"/>
                    <a:gd name="T75" fmla="*/ 0 h 46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76"/>
                    <a:gd name="T115" fmla="*/ 0 h 465"/>
                    <a:gd name="T116" fmla="*/ 576 w 576"/>
                    <a:gd name="T117" fmla="*/ 465 h 46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76" h="465">
                      <a:moveTo>
                        <a:pt x="576" y="221"/>
                      </a:moveTo>
                      <a:lnTo>
                        <a:pt x="568" y="182"/>
                      </a:lnTo>
                      <a:lnTo>
                        <a:pt x="557" y="142"/>
                      </a:lnTo>
                      <a:lnTo>
                        <a:pt x="548" y="113"/>
                      </a:lnTo>
                      <a:lnTo>
                        <a:pt x="537" y="100"/>
                      </a:lnTo>
                      <a:lnTo>
                        <a:pt x="521" y="90"/>
                      </a:lnTo>
                      <a:lnTo>
                        <a:pt x="507" y="89"/>
                      </a:lnTo>
                      <a:lnTo>
                        <a:pt x="489" y="92"/>
                      </a:lnTo>
                      <a:lnTo>
                        <a:pt x="475" y="105"/>
                      </a:lnTo>
                      <a:lnTo>
                        <a:pt x="466" y="121"/>
                      </a:lnTo>
                      <a:lnTo>
                        <a:pt x="459" y="143"/>
                      </a:lnTo>
                      <a:lnTo>
                        <a:pt x="429" y="287"/>
                      </a:lnTo>
                      <a:lnTo>
                        <a:pt x="421" y="309"/>
                      </a:lnTo>
                      <a:lnTo>
                        <a:pt x="415" y="324"/>
                      </a:lnTo>
                      <a:lnTo>
                        <a:pt x="398" y="334"/>
                      </a:lnTo>
                      <a:lnTo>
                        <a:pt x="380" y="335"/>
                      </a:lnTo>
                      <a:lnTo>
                        <a:pt x="364" y="328"/>
                      </a:lnTo>
                      <a:lnTo>
                        <a:pt x="356" y="311"/>
                      </a:lnTo>
                      <a:lnTo>
                        <a:pt x="348" y="287"/>
                      </a:lnTo>
                      <a:lnTo>
                        <a:pt x="308" y="76"/>
                      </a:lnTo>
                      <a:lnTo>
                        <a:pt x="300" y="45"/>
                      </a:lnTo>
                      <a:lnTo>
                        <a:pt x="293" y="25"/>
                      </a:lnTo>
                      <a:lnTo>
                        <a:pt x="283" y="11"/>
                      </a:lnTo>
                      <a:lnTo>
                        <a:pt x="272" y="3"/>
                      </a:lnTo>
                      <a:lnTo>
                        <a:pt x="253" y="0"/>
                      </a:lnTo>
                      <a:lnTo>
                        <a:pt x="234" y="4"/>
                      </a:lnTo>
                      <a:lnTo>
                        <a:pt x="219" y="22"/>
                      </a:lnTo>
                      <a:lnTo>
                        <a:pt x="213" y="37"/>
                      </a:lnTo>
                      <a:lnTo>
                        <a:pt x="208" y="59"/>
                      </a:lnTo>
                      <a:lnTo>
                        <a:pt x="147" y="399"/>
                      </a:lnTo>
                      <a:lnTo>
                        <a:pt x="139" y="427"/>
                      </a:lnTo>
                      <a:lnTo>
                        <a:pt x="128" y="451"/>
                      </a:lnTo>
                      <a:lnTo>
                        <a:pt x="116" y="460"/>
                      </a:lnTo>
                      <a:lnTo>
                        <a:pt x="93" y="465"/>
                      </a:lnTo>
                      <a:lnTo>
                        <a:pt x="76" y="450"/>
                      </a:lnTo>
                      <a:lnTo>
                        <a:pt x="66" y="429"/>
                      </a:lnTo>
                      <a:lnTo>
                        <a:pt x="58" y="400"/>
                      </a:lnTo>
                      <a:lnTo>
                        <a:pt x="0" y="92"/>
                      </a:lnTo>
                    </a:path>
                  </a:pathLst>
                </a:custGeom>
                <a:noFill/>
                <a:ln w="38100" cmpd="sng">
                  <a:solidFill>
                    <a:srgbClr val="FF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155" name="Freeform 11"/>
                <p:cNvSpPr>
                  <a:spLocks/>
                </p:cNvSpPr>
                <p:nvPr/>
              </p:nvSpPr>
              <p:spPr bwMode="auto">
                <a:xfrm>
                  <a:off x="2843" y="3662"/>
                  <a:ext cx="493" cy="221"/>
                </a:xfrm>
                <a:custGeom>
                  <a:avLst/>
                  <a:gdLst>
                    <a:gd name="T0" fmla="*/ 3 w 987"/>
                    <a:gd name="T1" fmla="*/ 0 h 1324"/>
                    <a:gd name="T2" fmla="*/ 3 w 987"/>
                    <a:gd name="T3" fmla="*/ 0 h 1324"/>
                    <a:gd name="T4" fmla="*/ 3 w 987"/>
                    <a:gd name="T5" fmla="*/ 0 h 1324"/>
                    <a:gd name="T6" fmla="*/ 3 w 987"/>
                    <a:gd name="T7" fmla="*/ 0 h 1324"/>
                    <a:gd name="T8" fmla="*/ 3 w 987"/>
                    <a:gd name="T9" fmla="*/ 0 h 1324"/>
                    <a:gd name="T10" fmla="*/ 3 w 987"/>
                    <a:gd name="T11" fmla="*/ 0 h 1324"/>
                    <a:gd name="T12" fmla="*/ 3 w 987"/>
                    <a:gd name="T13" fmla="*/ 0 h 1324"/>
                    <a:gd name="T14" fmla="*/ 3 w 987"/>
                    <a:gd name="T15" fmla="*/ 0 h 1324"/>
                    <a:gd name="T16" fmla="*/ 2 w 987"/>
                    <a:gd name="T17" fmla="*/ 0 h 1324"/>
                    <a:gd name="T18" fmla="*/ 2 w 987"/>
                    <a:gd name="T19" fmla="*/ 0 h 1324"/>
                    <a:gd name="T20" fmla="*/ 2 w 987"/>
                    <a:gd name="T21" fmla="*/ 0 h 1324"/>
                    <a:gd name="T22" fmla="*/ 2 w 987"/>
                    <a:gd name="T23" fmla="*/ 0 h 1324"/>
                    <a:gd name="T24" fmla="*/ 2 w 987"/>
                    <a:gd name="T25" fmla="*/ 0 h 1324"/>
                    <a:gd name="T26" fmla="*/ 2 w 987"/>
                    <a:gd name="T27" fmla="*/ 0 h 1324"/>
                    <a:gd name="T28" fmla="*/ 2 w 987"/>
                    <a:gd name="T29" fmla="*/ 0 h 1324"/>
                    <a:gd name="T30" fmla="*/ 2 w 987"/>
                    <a:gd name="T31" fmla="*/ 0 h 1324"/>
                    <a:gd name="T32" fmla="*/ 2 w 987"/>
                    <a:gd name="T33" fmla="*/ 0 h 1324"/>
                    <a:gd name="T34" fmla="*/ 1 w 987"/>
                    <a:gd name="T35" fmla="*/ 0 h 1324"/>
                    <a:gd name="T36" fmla="*/ 1 w 987"/>
                    <a:gd name="T37" fmla="*/ 0 h 1324"/>
                    <a:gd name="T38" fmla="*/ 1 w 987"/>
                    <a:gd name="T39" fmla="*/ 0 h 1324"/>
                    <a:gd name="T40" fmla="*/ 1 w 987"/>
                    <a:gd name="T41" fmla="*/ 0 h 1324"/>
                    <a:gd name="T42" fmla="*/ 1 w 987"/>
                    <a:gd name="T43" fmla="*/ 0 h 1324"/>
                    <a:gd name="T44" fmla="*/ 1 w 987"/>
                    <a:gd name="T45" fmla="*/ 0 h 1324"/>
                    <a:gd name="T46" fmla="*/ 1 w 987"/>
                    <a:gd name="T47" fmla="*/ 0 h 1324"/>
                    <a:gd name="T48" fmla="*/ 1 w 987"/>
                    <a:gd name="T49" fmla="*/ 0 h 1324"/>
                    <a:gd name="T50" fmla="*/ 1 w 987"/>
                    <a:gd name="T51" fmla="*/ 0 h 1324"/>
                    <a:gd name="T52" fmla="*/ 1 w 987"/>
                    <a:gd name="T53" fmla="*/ 0 h 1324"/>
                    <a:gd name="T54" fmla="*/ 1 w 987"/>
                    <a:gd name="T55" fmla="*/ 0 h 1324"/>
                    <a:gd name="T56" fmla="*/ 1 w 987"/>
                    <a:gd name="T57" fmla="*/ 0 h 1324"/>
                    <a:gd name="T58" fmla="*/ 1 w 987"/>
                    <a:gd name="T59" fmla="*/ 0 h 1324"/>
                    <a:gd name="T60" fmla="*/ 1 w 987"/>
                    <a:gd name="T61" fmla="*/ 0 h 1324"/>
                    <a:gd name="T62" fmla="*/ 0 w 987"/>
                    <a:gd name="T63" fmla="*/ 0 h 1324"/>
                    <a:gd name="T64" fmla="*/ 0 w 987"/>
                    <a:gd name="T65" fmla="*/ 0 h 1324"/>
                    <a:gd name="T66" fmla="*/ 0 w 987"/>
                    <a:gd name="T67" fmla="*/ 0 h 1324"/>
                    <a:gd name="T68" fmla="*/ 0 w 987"/>
                    <a:gd name="T69" fmla="*/ 0 h 1324"/>
                    <a:gd name="T70" fmla="*/ 0 w 987"/>
                    <a:gd name="T71" fmla="*/ 0 h 1324"/>
                    <a:gd name="T72" fmla="*/ 0 w 987"/>
                    <a:gd name="T73" fmla="*/ 0 h 1324"/>
                    <a:gd name="T74" fmla="*/ 0 w 987"/>
                    <a:gd name="T75" fmla="*/ 0 h 1324"/>
                    <a:gd name="T76" fmla="*/ 0 w 987"/>
                    <a:gd name="T77" fmla="*/ 0 h 1324"/>
                    <a:gd name="T78" fmla="*/ 0 w 987"/>
                    <a:gd name="T79" fmla="*/ 0 h 1324"/>
                    <a:gd name="T80" fmla="*/ 0 w 987"/>
                    <a:gd name="T81" fmla="*/ 0 h 1324"/>
                    <a:gd name="T82" fmla="*/ 0 w 987"/>
                    <a:gd name="T83" fmla="*/ 0 h 1324"/>
                    <a:gd name="T84" fmla="*/ 0 w 987"/>
                    <a:gd name="T85" fmla="*/ 0 h 132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87"/>
                    <a:gd name="T130" fmla="*/ 0 h 1324"/>
                    <a:gd name="T131" fmla="*/ 987 w 987"/>
                    <a:gd name="T132" fmla="*/ 1324 h 132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87" h="1324">
                      <a:moveTo>
                        <a:pt x="987" y="544"/>
                      </a:moveTo>
                      <a:lnTo>
                        <a:pt x="936" y="292"/>
                      </a:lnTo>
                      <a:lnTo>
                        <a:pt x="928" y="272"/>
                      </a:lnTo>
                      <a:lnTo>
                        <a:pt x="913" y="262"/>
                      </a:lnTo>
                      <a:lnTo>
                        <a:pt x="898" y="259"/>
                      </a:lnTo>
                      <a:lnTo>
                        <a:pt x="876" y="262"/>
                      </a:lnTo>
                      <a:lnTo>
                        <a:pt x="866" y="273"/>
                      </a:lnTo>
                      <a:lnTo>
                        <a:pt x="857" y="292"/>
                      </a:lnTo>
                      <a:lnTo>
                        <a:pt x="739" y="1011"/>
                      </a:lnTo>
                      <a:lnTo>
                        <a:pt x="727" y="1048"/>
                      </a:lnTo>
                      <a:lnTo>
                        <a:pt x="717" y="1062"/>
                      </a:lnTo>
                      <a:lnTo>
                        <a:pt x="697" y="1068"/>
                      </a:lnTo>
                      <a:lnTo>
                        <a:pt x="683" y="1072"/>
                      </a:lnTo>
                      <a:lnTo>
                        <a:pt x="663" y="1066"/>
                      </a:lnTo>
                      <a:lnTo>
                        <a:pt x="648" y="1050"/>
                      </a:lnTo>
                      <a:lnTo>
                        <a:pt x="636" y="1011"/>
                      </a:lnTo>
                      <a:lnTo>
                        <a:pt x="518" y="178"/>
                      </a:lnTo>
                      <a:lnTo>
                        <a:pt x="509" y="137"/>
                      </a:lnTo>
                      <a:lnTo>
                        <a:pt x="504" y="125"/>
                      </a:lnTo>
                      <a:lnTo>
                        <a:pt x="495" y="112"/>
                      </a:lnTo>
                      <a:lnTo>
                        <a:pt x="480" y="103"/>
                      </a:lnTo>
                      <a:lnTo>
                        <a:pt x="467" y="101"/>
                      </a:lnTo>
                      <a:lnTo>
                        <a:pt x="447" y="106"/>
                      </a:lnTo>
                      <a:lnTo>
                        <a:pt x="431" y="114"/>
                      </a:lnTo>
                      <a:lnTo>
                        <a:pt x="422" y="125"/>
                      </a:lnTo>
                      <a:lnTo>
                        <a:pt x="414" y="137"/>
                      </a:lnTo>
                      <a:lnTo>
                        <a:pt x="407" y="171"/>
                      </a:lnTo>
                      <a:lnTo>
                        <a:pt x="298" y="1240"/>
                      </a:lnTo>
                      <a:lnTo>
                        <a:pt x="291" y="1286"/>
                      </a:lnTo>
                      <a:lnTo>
                        <a:pt x="281" y="1308"/>
                      </a:lnTo>
                      <a:lnTo>
                        <a:pt x="262" y="1318"/>
                      </a:lnTo>
                      <a:lnTo>
                        <a:pt x="245" y="1324"/>
                      </a:lnTo>
                      <a:lnTo>
                        <a:pt x="227" y="1318"/>
                      </a:lnTo>
                      <a:lnTo>
                        <a:pt x="217" y="1308"/>
                      </a:lnTo>
                      <a:lnTo>
                        <a:pt x="210" y="1289"/>
                      </a:lnTo>
                      <a:lnTo>
                        <a:pt x="203" y="1244"/>
                      </a:lnTo>
                      <a:lnTo>
                        <a:pt x="64" y="76"/>
                      </a:lnTo>
                      <a:lnTo>
                        <a:pt x="59" y="51"/>
                      </a:lnTo>
                      <a:lnTo>
                        <a:pt x="49" y="29"/>
                      </a:lnTo>
                      <a:lnTo>
                        <a:pt x="38" y="15"/>
                      </a:lnTo>
                      <a:lnTo>
                        <a:pt x="26" y="5"/>
                      </a:lnTo>
                      <a:lnTo>
                        <a:pt x="1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 cmpd="sng">
                  <a:solidFill>
                    <a:srgbClr val="FF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48135" name="Group 28"/>
            <p:cNvGrpSpPr>
              <a:grpSpLocks/>
            </p:cNvGrpSpPr>
            <p:nvPr/>
          </p:nvGrpSpPr>
          <p:grpSpPr bwMode="auto">
            <a:xfrm>
              <a:off x="1755" y="3507"/>
              <a:ext cx="2277" cy="123"/>
              <a:chOff x="1755" y="3507"/>
              <a:chExt cx="2277" cy="123"/>
            </a:xfrm>
          </p:grpSpPr>
          <p:sp>
            <p:nvSpPr>
              <p:cNvPr id="48136" name="Line 14"/>
              <p:cNvSpPr>
                <a:spLocks noChangeShapeType="1"/>
              </p:cNvSpPr>
              <p:nvPr/>
            </p:nvSpPr>
            <p:spPr bwMode="auto">
              <a:xfrm>
                <a:off x="1755" y="3570"/>
                <a:ext cx="2277" cy="1"/>
              </a:xfrm>
              <a:prstGeom prst="line">
                <a:avLst/>
              </a:prstGeom>
              <a:noFill/>
              <a:ln w="38100">
                <a:solidFill>
                  <a:srgbClr val="3F000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48137" name="Group 27"/>
              <p:cNvGrpSpPr>
                <a:grpSpLocks/>
              </p:cNvGrpSpPr>
              <p:nvPr/>
            </p:nvGrpSpPr>
            <p:grpSpPr bwMode="auto">
              <a:xfrm>
                <a:off x="1869" y="3507"/>
                <a:ext cx="2052" cy="123"/>
                <a:chOff x="1869" y="3507"/>
                <a:chExt cx="2052" cy="123"/>
              </a:xfrm>
            </p:grpSpPr>
            <p:sp>
              <p:nvSpPr>
                <p:cNvPr id="48138" name="Freeform 15"/>
                <p:cNvSpPr>
                  <a:spLocks/>
                </p:cNvSpPr>
                <p:nvPr/>
              </p:nvSpPr>
              <p:spPr bwMode="auto">
                <a:xfrm>
                  <a:off x="1869" y="3508"/>
                  <a:ext cx="47" cy="63"/>
                </a:xfrm>
                <a:custGeom>
                  <a:avLst/>
                  <a:gdLst>
                    <a:gd name="T0" fmla="*/ 0 w 95"/>
                    <a:gd name="T1" fmla="*/ 0 h 375"/>
                    <a:gd name="T2" fmla="*/ 0 w 95"/>
                    <a:gd name="T3" fmla="*/ 0 h 375"/>
                    <a:gd name="T4" fmla="*/ 0 w 95"/>
                    <a:gd name="T5" fmla="*/ 0 h 375"/>
                    <a:gd name="T6" fmla="*/ 0 w 95"/>
                    <a:gd name="T7" fmla="*/ 0 h 375"/>
                    <a:gd name="T8" fmla="*/ 0 w 95"/>
                    <a:gd name="T9" fmla="*/ 0 h 375"/>
                    <a:gd name="T10" fmla="*/ 0 w 95"/>
                    <a:gd name="T11" fmla="*/ 0 h 375"/>
                    <a:gd name="T12" fmla="*/ 0 w 95"/>
                    <a:gd name="T13" fmla="*/ 0 h 37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5"/>
                    <a:gd name="T22" fmla="*/ 0 h 375"/>
                    <a:gd name="T23" fmla="*/ 95 w 95"/>
                    <a:gd name="T24" fmla="*/ 375 h 37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5" h="375">
                      <a:moveTo>
                        <a:pt x="0" y="375"/>
                      </a:moveTo>
                      <a:lnTo>
                        <a:pt x="59" y="56"/>
                      </a:lnTo>
                      <a:lnTo>
                        <a:pt x="62" y="39"/>
                      </a:lnTo>
                      <a:lnTo>
                        <a:pt x="65" y="26"/>
                      </a:lnTo>
                      <a:lnTo>
                        <a:pt x="70" y="15"/>
                      </a:lnTo>
                      <a:lnTo>
                        <a:pt x="81" y="6"/>
                      </a:lnTo>
                      <a:lnTo>
                        <a:pt x="95" y="0"/>
                      </a:lnTo>
                    </a:path>
                  </a:pathLst>
                </a:custGeom>
                <a:noFill/>
                <a:ln w="38100" cmpd="sng">
                  <a:solidFill>
                    <a:srgbClr val="40FF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139" name="Freeform 16"/>
                <p:cNvSpPr>
                  <a:spLocks/>
                </p:cNvSpPr>
                <p:nvPr/>
              </p:nvSpPr>
              <p:spPr bwMode="auto">
                <a:xfrm>
                  <a:off x="1917" y="3508"/>
                  <a:ext cx="187" cy="122"/>
                </a:xfrm>
                <a:custGeom>
                  <a:avLst/>
                  <a:gdLst>
                    <a:gd name="T0" fmla="*/ 0 w 374"/>
                    <a:gd name="T1" fmla="*/ 0 h 734"/>
                    <a:gd name="T2" fmla="*/ 1 w 374"/>
                    <a:gd name="T3" fmla="*/ 0 h 734"/>
                    <a:gd name="T4" fmla="*/ 1 w 374"/>
                    <a:gd name="T5" fmla="*/ 0 h 734"/>
                    <a:gd name="T6" fmla="*/ 1 w 374"/>
                    <a:gd name="T7" fmla="*/ 0 h 734"/>
                    <a:gd name="T8" fmla="*/ 1 w 374"/>
                    <a:gd name="T9" fmla="*/ 0 h 734"/>
                    <a:gd name="T10" fmla="*/ 1 w 374"/>
                    <a:gd name="T11" fmla="*/ 0 h 734"/>
                    <a:gd name="T12" fmla="*/ 1 w 374"/>
                    <a:gd name="T13" fmla="*/ 0 h 734"/>
                    <a:gd name="T14" fmla="*/ 1 w 374"/>
                    <a:gd name="T15" fmla="*/ 0 h 734"/>
                    <a:gd name="T16" fmla="*/ 1 w 374"/>
                    <a:gd name="T17" fmla="*/ 0 h 734"/>
                    <a:gd name="T18" fmla="*/ 1 w 374"/>
                    <a:gd name="T19" fmla="*/ 0 h 734"/>
                    <a:gd name="T20" fmla="*/ 1 w 374"/>
                    <a:gd name="T21" fmla="*/ 0 h 734"/>
                    <a:gd name="T22" fmla="*/ 1 w 374"/>
                    <a:gd name="T23" fmla="*/ 0 h 734"/>
                    <a:gd name="T24" fmla="*/ 1 w 374"/>
                    <a:gd name="T25" fmla="*/ 0 h 734"/>
                    <a:gd name="T26" fmla="*/ 1 w 374"/>
                    <a:gd name="T27" fmla="*/ 0 h 734"/>
                    <a:gd name="T28" fmla="*/ 1 w 374"/>
                    <a:gd name="T29" fmla="*/ 0 h 734"/>
                    <a:gd name="T30" fmla="*/ 1 w 374"/>
                    <a:gd name="T31" fmla="*/ 0 h 734"/>
                    <a:gd name="T32" fmla="*/ 1 w 374"/>
                    <a:gd name="T33" fmla="*/ 0 h 734"/>
                    <a:gd name="T34" fmla="*/ 1 w 374"/>
                    <a:gd name="T35" fmla="*/ 0 h 73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74"/>
                    <a:gd name="T55" fmla="*/ 0 h 734"/>
                    <a:gd name="T56" fmla="*/ 374 w 374"/>
                    <a:gd name="T57" fmla="*/ 734 h 73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74" h="734">
                      <a:moveTo>
                        <a:pt x="0" y="0"/>
                      </a:moveTo>
                      <a:lnTo>
                        <a:pt x="20" y="4"/>
                      </a:lnTo>
                      <a:lnTo>
                        <a:pt x="36" y="18"/>
                      </a:lnTo>
                      <a:lnTo>
                        <a:pt x="41" y="35"/>
                      </a:lnTo>
                      <a:lnTo>
                        <a:pt x="46" y="61"/>
                      </a:lnTo>
                      <a:lnTo>
                        <a:pt x="126" y="675"/>
                      </a:lnTo>
                      <a:lnTo>
                        <a:pt x="135" y="710"/>
                      </a:lnTo>
                      <a:lnTo>
                        <a:pt x="141" y="719"/>
                      </a:lnTo>
                      <a:lnTo>
                        <a:pt x="156" y="730"/>
                      </a:lnTo>
                      <a:lnTo>
                        <a:pt x="171" y="734"/>
                      </a:lnTo>
                      <a:lnTo>
                        <a:pt x="190" y="725"/>
                      </a:lnTo>
                      <a:lnTo>
                        <a:pt x="201" y="710"/>
                      </a:lnTo>
                      <a:lnTo>
                        <a:pt x="338" y="57"/>
                      </a:lnTo>
                      <a:lnTo>
                        <a:pt x="342" y="40"/>
                      </a:lnTo>
                      <a:lnTo>
                        <a:pt x="344" y="27"/>
                      </a:lnTo>
                      <a:lnTo>
                        <a:pt x="349" y="16"/>
                      </a:lnTo>
                      <a:lnTo>
                        <a:pt x="360" y="4"/>
                      </a:lnTo>
                      <a:lnTo>
                        <a:pt x="374" y="3"/>
                      </a:lnTo>
                    </a:path>
                  </a:pathLst>
                </a:custGeom>
                <a:noFill/>
                <a:ln w="38100" cmpd="sng">
                  <a:solidFill>
                    <a:srgbClr val="40FF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140" name="Freeform 17"/>
                <p:cNvSpPr>
                  <a:spLocks/>
                </p:cNvSpPr>
                <p:nvPr/>
              </p:nvSpPr>
              <p:spPr bwMode="auto">
                <a:xfrm>
                  <a:off x="2109" y="3508"/>
                  <a:ext cx="181" cy="122"/>
                </a:xfrm>
                <a:custGeom>
                  <a:avLst/>
                  <a:gdLst>
                    <a:gd name="T0" fmla="*/ 0 w 362"/>
                    <a:gd name="T1" fmla="*/ 0 h 732"/>
                    <a:gd name="T2" fmla="*/ 1 w 362"/>
                    <a:gd name="T3" fmla="*/ 0 h 732"/>
                    <a:gd name="T4" fmla="*/ 1 w 362"/>
                    <a:gd name="T5" fmla="*/ 0 h 732"/>
                    <a:gd name="T6" fmla="*/ 1 w 362"/>
                    <a:gd name="T7" fmla="*/ 0 h 732"/>
                    <a:gd name="T8" fmla="*/ 1 w 362"/>
                    <a:gd name="T9" fmla="*/ 0 h 732"/>
                    <a:gd name="T10" fmla="*/ 1 w 362"/>
                    <a:gd name="T11" fmla="*/ 0 h 732"/>
                    <a:gd name="T12" fmla="*/ 1 w 362"/>
                    <a:gd name="T13" fmla="*/ 0 h 732"/>
                    <a:gd name="T14" fmla="*/ 1 w 362"/>
                    <a:gd name="T15" fmla="*/ 0 h 732"/>
                    <a:gd name="T16" fmla="*/ 1 w 362"/>
                    <a:gd name="T17" fmla="*/ 0 h 732"/>
                    <a:gd name="T18" fmla="*/ 1 w 362"/>
                    <a:gd name="T19" fmla="*/ 0 h 732"/>
                    <a:gd name="T20" fmla="*/ 1 w 362"/>
                    <a:gd name="T21" fmla="*/ 0 h 732"/>
                    <a:gd name="T22" fmla="*/ 1 w 362"/>
                    <a:gd name="T23" fmla="*/ 0 h 732"/>
                    <a:gd name="T24" fmla="*/ 1 w 362"/>
                    <a:gd name="T25" fmla="*/ 0 h 732"/>
                    <a:gd name="T26" fmla="*/ 1 w 362"/>
                    <a:gd name="T27" fmla="*/ 0 h 732"/>
                    <a:gd name="T28" fmla="*/ 1 w 362"/>
                    <a:gd name="T29" fmla="*/ 0 h 732"/>
                    <a:gd name="T30" fmla="*/ 1 w 362"/>
                    <a:gd name="T31" fmla="*/ 0 h 732"/>
                    <a:gd name="T32" fmla="*/ 1 w 362"/>
                    <a:gd name="T33" fmla="*/ 0 h 732"/>
                    <a:gd name="T34" fmla="*/ 1 w 362"/>
                    <a:gd name="T35" fmla="*/ 0 h 73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62"/>
                    <a:gd name="T55" fmla="*/ 0 h 732"/>
                    <a:gd name="T56" fmla="*/ 362 w 362"/>
                    <a:gd name="T57" fmla="*/ 732 h 73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62" h="732">
                      <a:moveTo>
                        <a:pt x="0" y="3"/>
                      </a:moveTo>
                      <a:lnTo>
                        <a:pt x="11" y="5"/>
                      </a:lnTo>
                      <a:lnTo>
                        <a:pt x="24" y="19"/>
                      </a:lnTo>
                      <a:lnTo>
                        <a:pt x="28" y="34"/>
                      </a:lnTo>
                      <a:lnTo>
                        <a:pt x="33" y="60"/>
                      </a:lnTo>
                      <a:lnTo>
                        <a:pt x="114" y="673"/>
                      </a:lnTo>
                      <a:lnTo>
                        <a:pt x="121" y="708"/>
                      </a:lnTo>
                      <a:lnTo>
                        <a:pt x="129" y="717"/>
                      </a:lnTo>
                      <a:lnTo>
                        <a:pt x="144" y="728"/>
                      </a:lnTo>
                      <a:lnTo>
                        <a:pt x="159" y="732"/>
                      </a:lnTo>
                      <a:lnTo>
                        <a:pt x="177" y="723"/>
                      </a:lnTo>
                      <a:lnTo>
                        <a:pt x="189" y="708"/>
                      </a:lnTo>
                      <a:lnTo>
                        <a:pt x="326" y="56"/>
                      </a:lnTo>
                      <a:lnTo>
                        <a:pt x="330" y="39"/>
                      </a:lnTo>
                      <a:lnTo>
                        <a:pt x="332" y="26"/>
                      </a:lnTo>
                      <a:lnTo>
                        <a:pt x="337" y="15"/>
                      </a:lnTo>
                      <a:lnTo>
                        <a:pt x="348" y="6"/>
                      </a:lnTo>
                      <a:lnTo>
                        <a:pt x="362" y="0"/>
                      </a:lnTo>
                    </a:path>
                  </a:pathLst>
                </a:custGeom>
                <a:noFill/>
                <a:ln w="38100" cmpd="sng">
                  <a:solidFill>
                    <a:srgbClr val="40FF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141" name="Freeform 18"/>
                <p:cNvSpPr>
                  <a:spLocks/>
                </p:cNvSpPr>
                <p:nvPr/>
              </p:nvSpPr>
              <p:spPr bwMode="auto">
                <a:xfrm>
                  <a:off x="2291" y="3508"/>
                  <a:ext cx="187" cy="122"/>
                </a:xfrm>
                <a:custGeom>
                  <a:avLst/>
                  <a:gdLst>
                    <a:gd name="T0" fmla="*/ 0 w 376"/>
                    <a:gd name="T1" fmla="*/ 0 h 734"/>
                    <a:gd name="T2" fmla="*/ 0 w 376"/>
                    <a:gd name="T3" fmla="*/ 0 h 734"/>
                    <a:gd name="T4" fmla="*/ 0 w 376"/>
                    <a:gd name="T5" fmla="*/ 0 h 734"/>
                    <a:gd name="T6" fmla="*/ 0 w 376"/>
                    <a:gd name="T7" fmla="*/ 0 h 734"/>
                    <a:gd name="T8" fmla="*/ 0 w 376"/>
                    <a:gd name="T9" fmla="*/ 0 h 734"/>
                    <a:gd name="T10" fmla="*/ 0 w 376"/>
                    <a:gd name="T11" fmla="*/ 0 h 734"/>
                    <a:gd name="T12" fmla="*/ 0 w 376"/>
                    <a:gd name="T13" fmla="*/ 0 h 734"/>
                    <a:gd name="T14" fmla="*/ 0 w 376"/>
                    <a:gd name="T15" fmla="*/ 0 h 734"/>
                    <a:gd name="T16" fmla="*/ 0 w 376"/>
                    <a:gd name="T17" fmla="*/ 0 h 734"/>
                    <a:gd name="T18" fmla="*/ 0 w 376"/>
                    <a:gd name="T19" fmla="*/ 0 h 734"/>
                    <a:gd name="T20" fmla="*/ 0 w 376"/>
                    <a:gd name="T21" fmla="*/ 0 h 734"/>
                    <a:gd name="T22" fmla="*/ 0 w 376"/>
                    <a:gd name="T23" fmla="*/ 0 h 734"/>
                    <a:gd name="T24" fmla="*/ 1 w 376"/>
                    <a:gd name="T25" fmla="*/ 0 h 734"/>
                    <a:gd name="T26" fmla="*/ 1 w 376"/>
                    <a:gd name="T27" fmla="*/ 0 h 734"/>
                    <a:gd name="T28" fmla="*/ 1 w 376"/>
                    <a:gd name="T29" fmla="*/ 0 h 734"/>
                    <a:gd name="T30" fmla="*/ 1 w 376"/>
                    <a:gd name="T31" fmla="*/ 0 h 734"/>
                    <a:gd name="T32" fmla="*/ 1 w 376"/>
                    <a:gd name="T33" fmla="*/ 0 h 734"/>
                    <a:gd name="T34" fmla="*/ 1 w 376"/>
                    <a:gd name="T35" fmla="*/ 0 h 73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76"/>
                    <a:gd name="T55" fmla="*/ 0 h 734"/>
                    <a:gd name="T56" fmla="*/ 376 w 376"/>
                    <a:gd name="T57" fmla="*/ 734 h 73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76" h="734">
                      <a:moveTo>
                        <a:pt x="0" y="0"/>
                      </a:moveTo>
                      <a:lnTo>
                        <a:pt x="20" y="4"/>
                      </a:lnTo>
                      <a:lnTo>
                        <a:pt x="36" y="18"/>
                      </a:lnTo>
                      <a:lnTo>
                        <a:pt x="41" y="35"/>
                      </a:lnTo>
                      <a:lnTo>
                        <a:pt x="46" y="61"/>
                      </a:lnTo>
                      <a:lnTo>
                        <a:pt x="126" y="675"/>
                      </a:lnTo>
                      <a:lnTo>
                        <a:pt x="135" y="710"/>
                      </a:lnTo>
                      <a:lnTo>
                        <a:pt x="142" y="719"/>
                      </a:lnTo>
                      <a:lnTo>
                        <a:pt x="156" y="730"/>
                      </a:lnTo>
                      <a:lnTo>
                        <a:pt x="172" y="734"/>
                      </a:lnTo>
                      <a:lnTo>
                        <a:pt x="190" y="725"/>
                      </a:lnTo>
                      <a:lnTo>
                        <a:pt x="201" y="710"/>
                      </a:lnTo>
                      <a:lnTo>
                        <a:pt x="339" y="57"/>
                      </a:lnTo>
                      <a:lnTo>
                        <a:pt x="343" y="40"/>
                      </a:lnTo>
                      <a:lnTo>
                        <a:pt x="346" y="27"/>
                      </a:lnTo>
                      <a:lnTo>
                        <a:pt x="351" y="16"/>
                      </a:lnTo>
                      <a:lnTo>
                        <a:pt x="362" y="4"/>
                      </a:lnTo>
                      <a:lnTo>
                        <a:pt x="376" y="3"/>
                      </a:lnTo>
                    </a:path>
                  </a:pathLst>
                </a:custGeom>
                <a:noFill/>
                <a:ln w="38100" cmpd="sng">
                  <a:solidFill>
                    <a:srgbClr val="40FF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142" name="Freeform 19"/>
                <p:cNvSpPr>
                  <a:spLocks/>
                </p:cNvSpPr>
                <p:nvPr/>
              </p:nvSpPr>
              <p:spPr bwMode="auto">
                <a:xfrm>
                  <a:off x="2488" y="3508"/>
                  <a:ext cx="181" cy="121"/>
                </a:xfrm>
                <a:custGeom>
                  <a:avLst/>
                  <a:gdLst>
                    <a:gd name="T0" fmla="*/ 0 w 363"/>
                    <a:gd name="T1" fmla="*/ 0 h 731"/>
                    <a:gd name="T2" fmla="*/ 0 w 363"/>
                    <a:gd name="T3" fmla="*/ 0 h 731"/>
                    <a:gd name="T4" fmla="*/ 0 w 363"/>
                    <a:gd name="T5" fmla="*/ 0 h 731"/>
                    <a:gd name="T6" fmla="*/ 0 w 363"/>
                    <a:gd name="T7" fmla="*/ 0 h 731"/>
                    <a:gd name="T8" fmla="*/ 0 w 363"/>
                    <a:gd name="T9" fmla="*/ 0 h 731"/>
                    <a:gd name="T10" fmla="*/ 0 w 363"/>
                    <a:gd name="T11" fmla="*/ 0 h 731"/>
                    <a:gd name="T12" fmla="*/ 0 w 363"/>
                    <a:gd name="T13" fmla="*/ 0 h 731"/>
                    <a:gd name="T14" fmla="*/ 0 w 363"/>
                    <a:gd name="T15" fmla="*/ 0 h 731"/>
                    <a:gd name="T16" fmla="*/ 0 w 363"/>
                    <a:gd name="T17" fmla="*/ 0 h 731"/>
                    <a:gd name="T18" fmla="*/ 0 w 363"/>
                    <a:gd name="T19" fmla="*/ 0 h 731"/>
                    <a:gd name="T20" fmla="*/ 0 w 363"/>
                    <a:gd name="T21" fmla="*/ 0 h 731"/>
                    <a:gd name="T22" fmla="*/ 0 w 363"/>
                    <a:gd name="T23" fmla="*/ 0 h 731"/>
                    <a:gd name="T24" fmla="*/ 1 w 363"/>
                    <a:gd name="T25" fmla="*/ 0 h 731"/>
                    <a:gd name="T26" fmla="*/ 1 w 363"/>
                    <a:gd name="T27" fmla="*/ 0 h 731"/>
                    <a:gd name="T28" fmla="*/ 1 w 363"/>
                    <a:gd name="T29" fmla="*/ 0 h 731"/>
                    <a:gd name="T30" fmla="*/ 1 w 363"/>
                    <a:gd name="T31" fmla="*/ 0 h 731"/>
                    <a:gd name="T32" fmla="*/ 1 w 363"/>
                    <a:gd name="T33" fmla="*/ 0 h 731"/>
                    <a:gd name="T34" fmla="*/ 1 w 363"/>
                    <a:gd name="T35" fmla="*/ 0 h 73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63"/>
                    <a:gd name="T55" fmla="*/ 0 h 731"/>
                    <a:gd name="T56" fmla="*/ 363 w 363"/>
                    <a:gd name="T57" fmla="*/ 731 h 73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63" h="731">
                      <a:moveTo>
                        <a:pt x="0" y="1"/>
                      </a:moveTo>
                      <a:lnTo>
                        <a:pt x="12" y="4"/>
                      </a:lnTo>
                      <a:lnTo>
                        <a:pt x="24" y="18"/>
                      </a:lnTo>
                      <a:lnTo>
                        <a:pt x="29" y="32"/>
                      </a:lnTo>
                      <a:lnTo>
                        <a:pt x="33" y="59"/>
                      </a:lnTo>
                      <a:lnTo>
                        <a:pt x="114" y="674"/>
                      </a:lnTo>
                      <a:lnTo>
                        <a:pt x="121" y="707"/>
                      </a:lnTo>
                      <a:lnTo>
                        <a:pt x="130" y="717"/>
                      </a:lnTo>
                      <a:lnTo>
                        <a:pt x="144" y="727"/>
                      </a:lnTo>
                      <a:lnTo>
                        <a:pt x="159" y="731"/>
                      </a:lnTo>
                      <a:lnTo>
                        <a:pt x="178" y="722"/>
                      </a:lnTo>
                      <a:lnTo>
                        <a:pt x="189" y="707"/>
                      </a:lnTo>
                      <a:lnTo>
                        <a:pt x="327" y="56"/>
                      </a:lnTo>
                      <a:lnTo>
                        <a:pt x="331" y="38"/>
                      </a:lnTo>
                      <a:lnTo>
                        <a:pt x="333" y="25"/>
                      </a:lnTo>
                      <a:lnTo>
                        <a:pt x="338" y="14"/>
                      </a:lnTo>
                      <a:lnTo>
                        <a:pt x="350" y="5"/>
                      </a:lnTo>
                      <a:lnTo>
                        <a:pt x="363" y="0"/>
                      </a:lnTo>
                    </a:path>
                  </a:pathLst>
                </a:custGeom>
                <a:noFill/>
                <a:ln w="38100" cmpd="sng">
                  <a:solidFill>
                    <a:srgbClr val="40FF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143" name="Freeform 20"/>
                <p:cNvSpPr>
                  <a:spLocks/>
                </p:cNvSpPr>
                <p:nvPr/>
              </p:nvSpPr>
              <p:spPr bwMode="auto">
                <a:xfrm>
                  <a:off x="2670" y="3507"/>
                  <a:ext cx="187" cy="122"/>
                </a:xfrm>
                <a:custGeom>
                  <a:avLst/>
                  <a:gdLst>
                    <a:gd name="T0" fmla="*/ 0 w 374"/>
                    <a:gd name="T1" fmla="*/ 0 h 732"/>
                    <a:gd name="T2" fmla="*/ 1 w 374"/>
                    <a:gd name="T3" fmla="*/ 0 h 732"/>
                    <a:gd name="T4" fmla="*/ 1 w 374"/>
                    <a:gd name="T5" fmla="*/ 0 h 732"/>
                    <a:gd name="T6" fmla="*/ 1 w 374"/>
                    <a:gd name="T7" fmla="*/ 0 h 732"/>
                    <a:gd name="T8" fmla="*/ 1 w 374"/>
                    <a:gd name="T9" fmla="*/ 0 h 732"/>
                    <a:gd name="T10" fmla="*/ 1 w 374"/>
                    <a:gd name="T11" fmla="*/ 0 h 732"/>
                    <a:gd name="T12" fmla="*/ 1 w 374"/>
                    <a:gd name="T13" fmla="*/ 0 h 732"/>
                    <a:gd name="T14" fmla="*/ 1 w 374"/>
                    <a:gd name="T15" fmla="*/ 0 h 732"/>
                    <a:gd name="T16" fmla="*/ 1 w 374"/>
                    <a:gd name="T17" fmla="*/ 0 h 732"/>
                    <a:gd name="T18" fmla="*/ 1 w 374"/>
                    <a:gd name="T19" fmla="*/ 0 h 732"/>
                    <a:gd name="T20" fmla="*/ 1 w 374"/>
                    <a:gd name="T21" fmla="*/ 0 h 732"/>
                    <a:gd name="T22" fmla="*/ 1 w 374"/>
                    <a:gd name="T23" fmla="*/ 0 h 732"/>
                    <a:gd name="T24" fmla="*/ 1 w 374"/>
                    <a:gd name="T25" fmla="*/ 0 h 732"/>
                    <a:gd name="T26" fmla="*/ 1 w 374"/>
                    <a:gd name="T27" fmla="*/ 0 h 732"/>
                    <a:gd name="T28" fmla="*/ 1 w 374"/>
                    <a:gd name="T29" fmla="*/ 0 h 732"/>
                    <a:gd name="T30" fmla="*/ 1 w 374"/>
                    <a:gd name="T31" fmla="*/ 0 h 732"/>
                    <a:gd name="T32" fmla="*/ 1 w 374"/>
                    <a:gd name="T33" fmla="*/ 0 h 732"/>
                    <a:gd name="T34" fmla="*/ 1 w 374"/>
                    <a:gd name="T35" fmla="*/ 0 h 73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74"/>
                    <a:gd name="T55" fmla="*/ 0 h 732"/>
                    <a:gd name="T56" fmla="*/ 374 w 374"/>
                    <a:gd name="T57" fmla="*/ 732 h 73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74" h="732">
                      <a:moveTo>
                        <a:pt x="0" y="0"/>
                      </a:moveTo>
                      <a:lnTo>
                        <a:pt x="20" y="3"/>
                      </a:lnTo>
                      <a:lnTo>
                        <a:pt x="36" y="16"/>
                      </a:lnTo>
                      <a:lnTo>
                        <a:pt x="41" y="34"/>
                      </a:lnTo>
                      <a:lnTo>
                        <a:pt x="46" y="60"/>
                      </a:lnTo>
                      <a:lnTo>
                        <a:pt x="126" y="675"/>
                      </a:lnTo>
                      <a:lnTo>
                        <a:pt x="134" y="708"/>
                      </a:lnTo>
                      <a:lnTo>
                        <a:pt x="141" y="718"/>
                      </a:lnTo>
                      <a:lnTo>
                        <a:pt x="156" y="728"/>
                      </a:lnTo>
                      <a:lnTo>
                        <a:pt x="171" y="732"/>
                      </a:lnTo>
                      <a:lnTo>
                        <a:pt x="189" y="723"/>
                      </a:lnTo>
                      <a:lnTo>
                        <a:pt x="200" y="708"/>
                      </a:lnTo>
                      <a:lnTo>
                        <a:pt x="338" y="57"/>
                      </a:lnTo>
                      <a:lnTo>
                        <a:pt x="341" y="39"/>
                      </a:lnTo>
                      <a:lnTo>
                        <a:pt x="344" y="26"/>
                      </a:lnTo>
                      <a:lnTo>
                        <a:pt x="349" y="15"/>
                      </a:lnTo>
                      <a:lnTo>
                        <a:pt x="360" y="3"/>
                      </a:lnTo>
                      <a:lnTo>
                        <a:pt x="374" y="3"/>
                      </a:lnTo>
                    </a:path>
                  </a:pathLst>
                </a:custGeom>
                <a:noFill/>
                <a:ln w="38100" cmpd="sng">
                  <a:solidFill>
                    <a:srgbClr val="40FF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144" name="Freeform 21"/>
                <p:cNvSpPr>
                  <a:spLocks/>
                </p:cNvSpPr>
                <p:nvPr/>
              </p:nvSpPr>
              <p:spPr bwMode="auto">
                <a:xfrm>
                  <a:off x="2862" y="3508"/>
                  <a:ext cx="181" cy="121"/>
                </a:xfrm>
                <a:custGeom>
                  <a:avLst/>
                  <a:gdLst>
                    <a:gd name="T0" fmla="*/ 0 w 362"/>
                    <a:gd name="T1" fmla="*/ 0 h 731"/>
                    <a:gd name="T2" fmla="*/ 1 w 362"/>
                    <a:gd name="T3" fmla="*/ 0 h 731"/>
                    <a:gd name="T4" fmla="*/ 1 w 362"/>
                    <a:gd name="T5" fmla="*/ 0 h 731"/>
                    <a:gd name="T6" fmla="*/ 1 w 362"/>
                    <a:gd name="T7" fmla="*/ 0 h 731"/>
                    <a:gd name="T8" fmla="*/ 1 w 362"/>
                    <a:gd name="T9" fmla="*/ 0 h 731"/>
                    <a:gd name="T10" fmla="*/ 1 w 362"/>
                    <a:gd name="T11" fmla="*/ 0 h 731"/>
                    <a:gd name="T12" fmla="*/ 1 w 362"/>
                    <a:gd name="T13" fmla="*/ 0 h 731"/>
                    <a:gd name="T14" fmla="*/ 1 w 362"/>
                    <a:gd name="T15" fmla="*/ 0 h 731"/>
                    <a:gd name="T16" fmla="*/ 1 w 362"/>
                    <a:gd name="T17" fmla="*/ 0 h 731"/>
                    <a:gd name="T18" fmla="*/ 1 w 362"/>
                    <a:gd name="T19" fmla="*/ 0 h 731"/>
                    <a:gd name="T20" fmla="*/ 1 w 362"/>
                    <a:gd name="T21" fmla="*/ 0 h 731"/>
                    <a:gd name="T22" fmla="*/ 1 w 362"/>
                    <a:gd name="T23" fmla="*/ 0 h 731"/>
                    <a:gd name="T24" fmla="*/ 1 w 362"/>
                    <a:gd name="T25" fmla="*/ 0 h 731"/>
                    <a:gd name="T26" fmla="*/ 1 w 362"/>
                    <a:gd name="T27" fmla="*/ 0 h 731"/>
                    <a:gd name="T28" fmla="*/ 1 w 362"/>
                    <a:gd name="T29" fmla="*/ 0 h 731"/>
                    <a:gd name="T30" fmla="*/ 1 w 362"/>
                    <a:gd name="T31" fmla="*/ 0 h 731"/>
                    <a:gd name="T32" fmla="*/ 1 w 362"/>
                    <a:gd name="T33" fmla="*/ 0 h 731"/>
                    <a:gd name="T34" fmla="*/ 1 w 362"/>
                    <a:gd name="T35" fmla="*/ 0 h 73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62"/>
                    <a:gd name="T55" fmla="*/ 0 h 731"/>
                    <a:gd name="T56" fmla="*/ 362 w 362"/>
                    <a:gd name="T57" fmla="*/ 731 h 73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62" h="731">
                      <a:moveTo>
                        <a:pt x="0" y="1"/>
                      </a:moveTo>
                      <a:lnTo>
                        <a:pt x="11" y="4"/>
                      </a:lnTo>
                      <a:lnTo>
                        <a:pt x="24" y="18"/>
                      </a:lnTo>
                      <a:lnTo>
                        <a:pt x="27" y="32"/>
                      </a:lnTo>
                      <a:lnTo>
                        <a:pt x="32" y="59"/>
                      </a:lnTo>
                      <a:lnTo>
                        <a:pt x="113" y="674"/>
                      </a:lnTo>
                      <a:lnTo>
                        <a:pt x="121" y="707"/>
                      </a:lnTo>
                      <a:lnTo>
                        <a:pt x="128" y="717"/>
                      </a:lnTo>
                      <a:lnTo>
                        <a:pt x="143" y="727"/>
                      </a:lnTo>
                      <a:lnTo>
                        <a:pt x="158" y="731"/>
                      </a:lnTo>
                      <a:lnTo>
                        <a:pt x="177" y="722"/>
                      </a:lnTo>
                      <a:lnTo>
                        <a:pt x="188" y="707"/>
                      </a:lnTo>
                      <a:lnTo>
                        <a:pt x="325" y="56"/>
                      </a:lnTo>
                      <a:lnTo>
                        <a:pt x="329" y="38"/>
                      </a:lnTo>
                      <a:lnTo>
                        <a:pt x="332" y="25"/>
                      </a:lnTo>
                      <a:lnTo>
                        <a:pt x="337" y="14"/>
                      </a:lnTo>
                      <a:lnTo>
                        <a:pt x="348" y="5"/>
                      </a:lnTo>
                      <a:lnTo>
                        <a:pt x="362" y="0"/>
                      </a:lnTo>
                    </a:path>
                  </a:pathLst>
                </a:custGeom>
                <a:noFill/>
                <a:ln w="38100" cmpd="sng">
                  <a:solidFill>
                    <a:srgbClr val="40FF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145" name="Freeform 22"/>
                <p:cNvSpPr>
                  <a:spLocks/>
                </p:cNvSpPr>
                <p:nvPr/>
              </p:nvSpPr>
              <p:spPr bwMode="auto">
                <a:xfrm>
                  <a:off x="3043" y="3507"/>
                  <a:ext cx="188" cy="122"/>
                </a:xfrm>
                <a:custGeom>
                  <a:avLst/>
                  <a:gdLst>
                    <a:gd name="T0" fmla="*/ 0 w 374"/>
                    <a:gd name="T1" fmla="*/ 0 h 732"/>
                    <a:gd name="T2" fmla="*/ 1 w 374"/>
                    <a:gd name="T3" fmla="*/ 0 h 732"/>
                    <a:gd name="T4" fmla="*/ 1 w 374"/>
                    <a:gd name="T5" fmla="*/ 0 h 732"/>
                    <a:gd name="T6" fmla="*/ 1 w 374"/>
                    <a:gd name="T7" fmla="*/ 0 h 732"/>
                    <a:gd name="T8" fmla="*/ 1 w 374"/>
                    <a:gd name="T9" fmla="*/ 0 h 732"/>
                    <a:gd name="T10" fmla="*/ 1 w 374"/>
                    <a:gd name="T11" fmla="*/ 0 h 732"/>
                    <a:gd name="T12" fmla="*/ 1 w 374"/>
                    <a:gd name="T13" fmla="*/ 0 h 732"/>
                    <a:gd name="T14" fmla="*/ 1 w 374"/>
                    <a:gd name="T15" fmla="*/ 0 h 732"/>
                    <a:gd name="T16" fmla="*/ 1 w 374"/>
                    <a:gd name="T17" fmla="*/ 0 h 732"/>
                    <a:gd name="T18" fmla="*/ 1 w 374"/>
                    <a:gd name="T19" fmla="*/ 0 h 732"/>
                    <a:gd name="T20" fmla="*/ 1 w 374"/>
                    <a:gd name="T21" fmla="*/ 0 h 732"/>
                    <a:gd name="T22" fmla="*/ 1 w 374"/>
                    <a:gd name="T23" fmla="*/ 0 h 732"/>
                    <a:gd name="T24" fmla="*/ 2 w 374"/>
                    <a:gd name="T25" fmla="*/ 0 h 732"/>
                    <a:gd name="T26" fmla="*/ 2 w 374"/>
                    <a:gd name="T27" fmla="*/ 0 h 732"/>
                    <a:gd name="T28" fmla="*/ 2 w 374"/>
                    <a:gd name="T29" fmla="*/ 0 h 732"/>
                    <a:gd name="T30" fmla="*/ 2 w 374"/>
                    <a:gd name="T31" fmla="*/ 0 h 732"/>
                    <a:gd name="T32" fmla="*/ 2 w 374"/>
                    <a:gd name="T33" fmla="*/ 0 h 732"/>
                    <a:gd name="T34" fmla="*/ 2 w 374"/>
                    <a:gd name="T35" fmla="*/ 0 h 73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74"/>
                    <a:gd name="T55" fmla="*/ 0 h 732"/>
                    <a:gd name="T56" fmla="*/ 374 w 374"/>
                    <a:gd name="T57" fmla="*/ 732 h 73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74" h="732">
                      <a:moveTo>
                        <a:pt x="0" y="0"/>
                      </a:moveTo>
                      <a:lnTo>
                        <a:pt x="20" y="3"/>
                      </a:lnTo>
                      <a:lnTo>
                        <a:pt x="36" y="16"/>
                      </a:lnTo>
                      <a:lnTo>
                        <a:pt x="41" y="34"/>
                      </a:lnTo>
                      <a:lnTo>
                        <a:pt x="46" y="60"/>
                      </a:lnTo>
                      <a:lnTo>
                        <a:pt x="126" y="675"/>
                      </a:lnTo>
                      <a:lnTo>
                        <a:pt x="135" y="708"/>
                      </a:lnTo>
                      <a:lnTo>
                        <a:pt x="141" y="718"/>
                      </a:lnTo>
                      <a:lnTo>
                        <a:pt x="156" y="728"/>
                      </a:lnTo>
                      <a:lnTo>
                        <a:pt x="171" y="732"/>
                      </a:lnTo>
                      <a:lnTo>
                        <a:pt x="189" y="723"/>
                      </a:lnTo>
                      <a:lnTo>
                        <a:pt x="201" y="708"/>
                      </a:lnTo>
                      <a:lnTo>
                        <a:pt x="338" y="57"/>
                      </a:lnTo>
                      <a:lnTo>
                        <a:pt x="342" y="39"/>
                      </a:lnTo>
                      <a:lnTo>
                        <a:pt x="344" y="26"/>
                      </a:lnTo>
                      <a:lnTo>
                        <a:pt x="349" y="15"/>
                      </a:lnTo>
                      <a:lnTo>
                        <a:pt x="360" y="3"/>
                      </a:lnTo>
                      <a:lnTo>
                        <a:pt x="374" y="3"/>
                      </a:lnTo>
                    </a:path>
                  </a:pathLst>
                </a:custGeom>
                <a:noFill/>
                <a:ln w="38100" cmpd="sng">
                  <a:solidFill>
                    <a:srgbClr val="40FF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146" name="Freeform 23"/>
                <p:cNvSpPr>
                  <a:spLocks/>
                </p:cNvSpPr>
                <p:nvPr/>
              </p:nvSpPr>
              <p:spPr bwMode="auto">
                <a:xfrm>
                  <a:off x="3239" y="3507"/>
                  <a:ext cx="181" cy="122"/>
                </a:xfrm>
                <a:custGeom>
                  <a:avLst/>
                  <a:gdLst>
                    <a:gd name="T0" fmla="*/ 0 w 363"/>
                    <a:gd name="T1" fmla="*/ 0 h 732"/>
                    <a:gd name="T2" fmla="*/ 0 w 363"/>
                    <a:gd name="T3" fmla="*/ 0 h 732"/>
                    <a:gd name="T4" fmla="*/ 0 w 363"/>
                    <a:gd name="T5" fmla="*/ 0 h 732"/>
                    <a:gd name="T6" fmla="*/ 0 w 363"/>
                    <a:gd name="T7" fmla="*/ 0 h 732"/>
                    <a:gd name="T8" fmla="*/ 0 w 363"/>
                    <a:gd name="T9" fmla="*/ 0 h 732"/>
                    <a:gd name="T10" fmla="*/ 0 w 363"/>
                    <a:gd name="T11" fmla="*/ 0 h 732"/>
                    <a:gd name="T12" fmla="*/ 0 w 363"/>
                    <a:gd name="T13" fmla="*/ 0 h 732"/>
                    <a:gd name="T14" fmla="*/ 0 w 363"/>
                    <a:gd name="T15" fmla="*/ 0 h 732"/>
                    <a:gd name="T16" fmla="*/ 0 w 363"/>
                    <a:gd name="T17" fmla="*/ 0 h 732"/>
                    <a:gd name="T18" fmla="*/ 0 w 363"/>
                    <a:gd name="T19" fmla="*/ 0 h 732"/>
                    <a:gd name="T20" fmla="*/ 0 w 363"/>
                    <a:gd name="T21" fmla="*/ 0 h 732"/>
                    <a:gd name="T22" fmla="*/ 0 w 363"/>
                    <a:gd name="T23" fmla="*/ 0 h 732"/>
                    <a:gd name="T24" fmla="*/ 1 w 363"/>
                    <a:gd name="T25" fmla="*/ 0 h 732"/>
                    <a:gd name="T26" fmla="*/ 1 w 363"/>
                    <a:gd name="T27" fmla="*/ 0 h 732"/>
                    <a:gd name="T28" fmla="*/ 1 w 363"/>
                    <a:gd name="T29" fmla="*/ 0 h 732"/>
                    <a:gd name="T30" fmla="*/ 1 w 363"/>
                    <a:gd name="T31" fmla="*/ 0 h 732"/>
                    <a:gd name="T32" fmla="*/ 1 w 363"/>
                    <a:gd name="T33" fmla="*/ 0 h 732"/>
                    <a:gd name="T34" fmla="*/ 1 w 363"/>
                    <a:gd name="T35" fmla="*/ 0 h 73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63"/>
                    <a:gd name="T55" fmla="*/ 0 h 732"/>
                    <a:gd name="T56" fmla="*/ 363 w 363"/>
                    <a:gd name="T57" fmla="*/ 732 h 73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63" h="732">
                      <a:moveTo>
                        <a:pt x="0" y="3"/>
                      </a:moveTo>
                      <a:lnTo>
                        <a:pt x="12" y="5"/>
                      </a:lnTo>
                      <a:lnTo>
                        <a:pt x="25" y="18"/>
                      </a:lnTo>
                      <a:lnTo>
                        <a:pt x="28" y="33"/>
                      </a:lnTo>
                      <a:lnTo>
                        <a:pt x="34" y="60"/>
                      </a:lnTo>
                      <a:lnTo>
                        <a:pt x="115" y="673"/>
                      </a:lnTo>
                      <a:lnTo>
                        <a:pt x="123" y="708"/>
                      </a:lnTo>
                      <a:lnTo>
                        <a:pt x="129" y="718"/>
                      </a:lnTo>
                      <a:lnTo>
                        <a:pt x="145" y="728"/>
                      </a:lnTo>
                      <a:lnTo>
                        <a:pt x="159" y="732"/>
                      </a:lnTo>
                      <a:lnTo>
                        <a:pt x="177" y="724"/>
                      </a:lnTo>
                      <a:lnTo>
                        <a:pt x="189" y="708"/>
                      </a:lnTo>
                      <a:lnTo>
                        <a:pt x="326" y="56"/>
                      </a:lnTo>
                      <a:lnTo>
                        <a:pt x="330" y="39"/>
                      </a:lnTo>
                      <a:lnTo>
                        <a:pt x="333" y="24"/>
                      </a:lnTo>
                      <a:lnTo>
                        <a:pt x="337" y="14"/>
                      </a:lnTo>
                      <a:lnTo>
                        <a:pt x="348" y="5"/>
                      </a:lnTo>
                      <a:lnTo>
                        <a:pt x="363" y="0"/>
                      </a:lnTo>
                    </a:path>
                  </a:pathLst>
                </a:custGeom>
                <a:noFill/>
                <a:ln w="38100" cmpd="sng">
                  <a:solidFill>
                    <a:srgbClr val="40FF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147" name="Freeform 24"/>
                <p:cNvSpPr>
                  <a:spLocks/>
                </p:cNvSpPr>
                <p:nvPr/>
              </p:nvSpPr>
              <p:spPr bwMode="auto">
                <a:xfrm>
                  <a:off x="3420" y="3507"/>
                  <a:ext cx="189" cy="122"/>
                </a:xfrm>
                <a:custGeom>
                  <a:avLst/>
                  <a:gdLst>
                    <a:gd name="T0" fmla="*/ 0 w 377"/>
                    <a:gd name="T1" fmla="*/ 0 h 733"/>
                    <a:gd name="T2" fmla="*/ 1 w 377"/>
                    <a:gd name="T3" fmla="*/ 0 h 733"/>
                    <a:gd name="T4" fmla="*/ 1 w 377"/>
                    <a:gd name="T5" fmla="*/ 0 h 733"/>
                    <a:gd name="T6" fmla="*/ 1 w 377"/>
                    <a:gd name="T7" fmla="*/ 0 h 733"/>
                    <a:gd name="T8" fmla="*/ 1 w 377"/>
                    <a:gd name="T9" fmla="*/ 0 h 733"/>
                    <a:gd name="T10" fmla="*/ 1 w 377"/>
                    <a:gd name="T11" fmla="*/ 0 h 733"/>
                    <a:gd name="T12" fmla="*/ 1 w 377"/>
                    <a:gd name="T13" fmla="*/ 0 h 733"/>
                    <a:gd name="T14" fmla="*/ 1 w 377"/>
                    <a:gd name="T15" fmla="*/ 0 h 733"/>
                    <a:gd name="T16" fmla="*/ 1 w 377"/>
                    <a:gd name="T17" fmla="*/ 0 h 733"/>
                    <a:gd name="T18" fmla="*/ 1 w 377"/>
                    <a:gd name="T19" fmla="*/ 0 h 733"/>
                    <a:gd name="T20" fmla="*/ 1 w 377"/>
                    <a:gd name="T21" fmla="*/ 0 h 733"/>
                    <a:gd name="T22" fmla="*/ 1 w 377"/>
                    <a:gd name="T23" fmla="*/ 0 h 733"/>
                    <a:gd name="T24" fmla="*/ 2 w 377"/>
                    <a:gd name="T25" fmla="*/ 0 h 733"/>
                    <a:gd name="T26" fmla="*/ 2 w 377"/>
                    <a:gd name="T27" fmla="*/ 0 h 733"/>
                    <a:gd name="T28" fmla="*/ 2 w 377"/>
                    <a:gd name="T29" fmla="*/ 0 h 733"/>
                    <a:gd name="T30" fmla="*/ 2 w 377"/>
                    <a:gd name="T31" fmla="*/ 0 h 733"/>
                    <a:gd name="T32" fmla="*/ 2 w 377"/>
                    <a:gd name="T33" fmla="*/ 0 h 733"/>
                    <a:gd name="T34" fmla="*/ 2 w 377"/>
                    <a:gd name="T35" fmla="*/ 0 h 73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77"/>
                    <a:gd name="T55" fmla="*/ 0 h 733"/>
                    <a:gd name="T56" fmla="*/ 377 w 377"/>
                    <a:gd name="T57" fmla="*/ 733 h 73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77" h="733">
                      <a:moveTo>
                        <a:pt x="0" y="0"/>
                      </a:moveTo>
                      <a:lnTo>
                        <a:pt x="21" y="4"/>
                      </a:lnTo>
                      <a:lnTo>
                        <a:pt x="36" y="16"/>
                      </a:lnTo>
                      <a:lnTo>
                        <a:pt x="41" y="34"/>
                      </a:lnTo>
                      <a:lnTo>
                        <a:pt x="46" y="61"/>
                      </a:lnTo>
                      <a:lnTo>
                        <a:pt x="129" y="674"/>
                      </a:lnTo>
                      <a:lnTo>
                        <a:pt x="135" y="709"/>
                      </a:lnTo>
                      <a:lnTo>
                        <a:pt x="142" y="719"/>
                      </a:lnTo>
                      <a:lnTo>
                        <a:pt x="157" y="729"/>
                      </a:lnTo>
                      <a:lnTo>
                        <a:pt x="171" y="733"/>
                      </a:lnTo>
                      <a:lnTo>
                        <a:pt x="190" y="725"/>
                      </a:lnTo>
                      <a:lnTo>
                        <a:pt x="201" y="709"/>
                      </a:lnTo>
                      <a:lnTo>
                        <a:pt x="341" y="57"/>
                      </a:lnTo>
                      <a:lnTo>
                        <a:pt x="343" y="40"/>
                      </a:lnTo>
                      <a:lnTo>
                        <a:pt x="347" y="25"/>
                      </a:lnTo>
                      <a:lnTo>
                        <a:pt x="351" y="15"/>
                      </a:lnTo>
                      <a:lnTo>
                        <a:pt x="362" y="4"/>
                      </a:lnTo>
                      <a:lnTo>
                        <a:pt x="377" y="3"/>
                      </a:lnTo>
                    </a:path>
                  </a:pathLst>
                </a:custGeom>
                <a:noFill/>
                <a:ln w="38100" cmpd="sng">
                  <a:solidFill>
                    <a:srgbClr val="40FF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148" name="Freeform 25"/>
                <p:cNvSpPr>
                  <a:spLocks/>
                </p:cNvSpPr>
                <p:nvPr/>
              </p:nvSpPr>
              <p:spPr bwMode="auto">
                <a:xfrm>
                  <a:off x="3612" y="3507"/>
                  <a:ext cx="182" cy="122"/>
                </a:xfrm>
                <a:custGeom>
                  <a:avLst/>
                  <a:gdLst>
                    <a:gd name="T0" fmla="*/ 0 w 365"/>
                    <a:gd name="T1" fmla="*/ 0 h 732"/>
                    <a:gd name="T2" fmla="*/ 0 w 365"/>
                    <a:gd name="T3" fmla="*/ 0 h 732"/>
                    <a:gd name="T4" fmla="*/ 0 w 365"/>
                    <a:gd name="T5" fmla="*/ 0 h 732"/>
                    <a:gd name="T6" fmla="*/ 0 w 365"/>
                    <a:gd name="T7" fmla="*/ 0 h 732"/>
                    <a:gd name="T8" fmla="*/ 0 w 365"/>
                    <a:gd name="T9" fmla="*/ 0 h 732"/>
                    <a:gd name="T10" fmla="*/ 0 w 365"/>
                    <a:gd name="T11" fmla="*/ 0 h 732"/>
                    <a:gd name="T12" fmla="*/ 0 w 365"/>
                    <a:gd name="T13" fmla="*/ 0 h 732"/>
                    <a:gd name="T14" fmla="*/ 0 w 365"/>
                    <a:gd name="T15" fmla="*/ 0 h 732"/>
                    <a:gd name="T16" fmla="*/ 0 w 365"/>
                    <a:gd name="T17" fmla="*/ 0 h 732"/>
                    <a:gd name="T18" fmla="*/ 0 w 365"/>
                    <a:gd name="T19" fmla="*/ 0 h 732"/>
                    <a:gd name="T20" fmla="*/ 0 w 365"/>
                    <a:gd name="T21" fmla="*/ 0 h 732"/>
                    <a:gd name="T22" fmla="*/ 0 w 365"/>
                    <a:gd name="T23" fmla="*/ 0 h 732"/>
                    <a:gd name="T24" fmla="*/ 1 w 365"/>
                    <a:gd name="T25" fmla="*/ 0 h 732"/>
                    <a:gd name="T26" fmla="*/ 1 w 365"/>
                    <a:gd name="T27" fmla="*/ 0 h 732"/>
                    <a:gd name="T28" fmla="*/ 1 w 365"/>
                    <a:gd name="T29" fmla="*/ 0 h 732"/>
                    <a:gd name="T30" fmla="*/ 1 w 365"/>
                    <a:gd name="T31" fmla="*/ 0 h 732"/>
                    <a:gd name="T32" fmla="*/ 1 w 365"/>
                    <a:gd name="T33" fmla="*/ 0 h 732"/>
                    <a:gd name="T34" fmla="*/ 1 w 365"/>
                    <a:gd name="T35" fmla="*/ 0 h 73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65"/>
                    <a:gd name="T55" fmla="*/ 0 h 732"/>
                    <a:gd name="T56" fmla="*/ 365 w 365"/>
                    <a:gd name="T57" fmla="*/ 732 h 73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65" h="732">
                      <a:moveTo>
                        <a:pt x="0" y="3"/>
                      </a:moveTo>
                      <a:lnTo>
                        <a:pt x="12" y="5"/>
                      </a:lnTo>
                      <a:lnTo>
                        <a:pt x="25" y="18"/>
                      </a:lnTo>
                      <a:lnTo>
                        <a:pt x="29" y="33"/>
                      </a:lnTo>
                      <a:lnTo>
                        <a:pt x="34" y="60"/>
                      </a:lnTo>
                      <a:lnTo>
                        <a:pt x="115" y="673"/>
                      </a:lnTo>
                      <a:lnTo>
                        <a:pt x="123" y="708"/>
                      </a:lnTo>
                      <a:lnTo>
                        <a:pt x="130" y="718"/>
                      </a:lnTo>
                      <a:lnTo>
                        <a:pt x="145" y="728"/>
                      </a:lnTo>
                      <a:lnTo>
                        <a:pt x="159" y="732"/>
                      </a:lnTo>
                      <a:lnTo>
                        <a:pt x="178" y="724"/>
                      </a:lnTo>
                      <a:lnTo>
                        <a:pt x="189" y="708"/>
                      </a:lnTo>
                      <a:lnTo>
                        <a:pt x="327" y="56"/>
                      </a:lnTo>
                      <a:lnTo>
                        <a:pt x="331" y="39"/>
                      </a:lnTo>
                      <a:lnTo>
                        <a:pt x="335" y="24"/>
                      </a:lnTo>
                      <a:lnTo>
                        <a:pt x="339" y="14"/>
                      </a:lnTo>
                      <a:lnTo>
                        <a:pt x="350" y="5"/>
                      </a:lnTo>
                      <a:lnTo>
                        <a:pt x="365" y="0"/>
                      </a:lnTo>
                    </a:path>
                  </a:pathLst>
                </a:custGeom>
                <a:noFill/>
                <a:ln w="38100" cmpd="sng">
                  <a:solidFill>
                    <a:srgbClr val="40FF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149" name="Freeform 26"/>
                <p:cNvSpPr>
                  <a:spLocks/>
                </p:cNvSpPr>
                <p:nvPr/>
              </p:nvSpPr>
              <p:spPr bwMode="auto">
                <a:xfrm>
                  <a:off x="3794" y="3507"/>
                  <a:ext cx="127" cy="122"/>
                </a:xfrm>
                <a:custGeom>
                  <a:avLst/>
                  <a:gdLst>
                    <a:gd name="T0" fmla="*/ 0 w 253"/>
                    <a:gd name="T1" fmla="*/ 0 h 733"/>
                    <a:gd name="T2" fmla="*/ 1 w 253"/>
                    <a:gd name="T3" fmla="*/ 0 h 733"/>
                    <a:gd name="T4" fmla="*/ 1 w 253"/>
                    <a:gd name="T5" fmla="*/ 0 h 733"/>
                    <a:gd name="T6" fmla="*/ 1 w 253"/>
                    <a:gd name="T7" fmla="*/ 0 h 733"/>
                    <a:gd name="T8" fmla="*/ 1 w 253"/>
                    <a:gd name="T9" fmla="*/ 0 h 733"/>
                    <a:gd name="T10" fmla="*/ 1 w 253"/>
                    <a:gd name="T11" fmla="*/ 0 h 733"/>
                    <a:gd name="T12" fmla="*/ 1 w 253"/>
                    <a:gd name="T13" fmla="*/ 0 h 733"/>
                    <a:gd name="T14" fmla="*/ 1 w 253"/>
                    <a:gd name="T15" fmla="*/ 0 h 733"/>
                    <a:gd name="T16" fmla="*/ 1 w 253"/>
                    <a:gd name="T17" fmla="*/ 0 h 733"/>
                    <a:gd name="T18" fmla="*/ 1 w 253"/>
                    <a:gd name="T19" fmla="*/ 0 h 733"/>
                    <a:gd name="T20" fmla="*/ 1 w 253"/>
                    <a:gd name="T21" fmla="*/ 0 h 733"/>
                    <a:gd name="T22" fmla="*/ 1 w 253"/>
                    <a:gd name="T23" fmla="*/ 0 h 733"/>
                    <a:gd name="T24" fmla="*/ 1 w 253"/>
                    <a:gd name="T25" fmla="*/ 0 h 73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53"/>
                    <a:gd name="T40" fmla="*/ 0 h 733"/>
                    <a:gd name="T41" fmla="*/ 253 w 253"/>
                    <a:gd name="T42" fmla="*/ 733 h 73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53" h="733">
                      <a:moveTo>
                        <a:pt x="0" y="0"/>
                      </a:moveTo>
                      <a:lnTo>
                        <a:pt x="21" y="4"/>
                      </a:lnTo>
                      <a:lnTo>
                        <a:pt x="36" y="16"/>
                      </a:lnTo>
                      <a:lnTo>
                        <a:pt x="41" y="34"/>
                      </a:lnTo>
                      <a:lnTo>
                        <a:pt x="46" y="61"/>
                      </a:lnTo>
                      <a:lnTo>
                        <a:pt x="127" y="674"/>
                      </a:lnTo>
                      <a:lnTo>
                        <a:pt x="134" y="709"/>
                      </a:lnTo>
                      <a:lnTo>
                        <a:pt x="141" y="719"/>
                      </a:lnTo>
                      <a:lnTo>
                        <a:pt x="157" y="729"/>
                      </a:lnTo>
                      <a:lnTo>
                        <a:pt x="171" y="733"/>
                      </a:lnTo>
                      <a:lnTo>
                        <a:pt x="188" y="725"/>
                      </a:lnTo>
                      <a:lnTo>
                        <a:pt x="199" y="709"/>
                      </a:lnTo>
                      <a:lnTo>
                        <a:pt x="253" y="393"/>
                      </a:lnTo>
                    </a:path>
                  </a:pathLst>
                </a:custGeom>
                <a:noFill/>
                <a:ln w="38100" cmpd="sng">
                  <a:solidFill>
                    <a:srgbClr val="40FF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8131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Calling Time Limits</a:t>
            </a:r>
          </a:p>
        </p:txBody>
      </p:sp>
      <p:sp>
        <p:nvSpPr>
          <p:cNvPr id="48132" name="Rectangle 3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1st Call - 30 Seconds Maximum</a:t>
            </a:r>
          </a:p>
          <a:p>
            <a:pPr lvl="1"/>
            <a:r>
              <a:rPr lang="en-US" altLang="en-US" dirty="0" smtClean="0"/>
              <a:t>Then - Wait 2 Minutes</a:t>
            </a:r>
          </a:p>
          <a:p>
            <a:r>
              <a:rPr lang="en-US" altLang="en-US" dirty="0" smtClean="0"/>
              <a:t>2nd Call - 30 Seconds Maximum</a:t>
            </a:r>
          </a:p>
          <a:p>
            <a:pPr lvl="1"/>
            <a:r>
              <a:rPr lang="en-US" altLang="en-US" dirty="0" smtClean="0"/>
              <a:t>Then - Wait 2 Minutes</a:t>
            </a:r>
          </a:p>
          <a:p>
            <a:r>
              <a:rPr lang="en-US" altLang="en-US" dirty="0" smtClean="0"/>
              <a:t>3rd Call - 30 Seconds Maximum</a:t>
            </a:r>
          </a:p>
          <a:p>
            <a:pPr lvl="1"/>
            <a:r>
              <a:rPr lang="en-US" altLang="en-US" dirty="0" smtClean="0"/>
              <a:t>Then - Wait 15 Minutes Before Additional Calls To The Same Station</a:t>
            </a:r>
          </a:p>
        </p:txBody>
      </p:sp>
      <p:sp>
        <p:nvSpPr>
          <p:cNvPr id="4813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D58D7A9F-0B73-4D7B-A647-51504474C16B}" type="slidenum">
              <a:rPr lang="en-US" altLang="en-US" sz="1400" smtClean="0"/>
              <a:pPr eaLnBrk="1" hangingPunct="1"/>
              <a:t>42</a:t>
            </a:fld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5715293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8A8477C6-6D83-4982-A6F6-49EA0D582452}" type="slidenum">
              <a:rPr lang="en-US" altLang="en-US" sz="1400" smtClean="0"/>
              <a:pPr eaLnBrk="1" hangingPunct="1"/>
              <a:t>43</a:t>
            </a:fld>
            <a:endParaRPr lang="en-US" altLang="en-US" sz="1400" dirty="0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Crew Training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Crewmembers to be familiar with how to operate the VHF-FM  Marine radio</a:t>
            </a:r>
          </a:p>
          <a:p>
            <a:pPr eaLnBrk="1" hangingPunct="1"/>
            <a:r>
              <a:rPr lang="en-US" altLang="en-US" dirty="0" smtClean="0"/>
              <a:t>Everyone on board including children should be able to operate a radio to call for help in an emergency</a:t>
            </a:r>
          </a:p>
          <a:p>
            <a:pPr eaLnBrk="1" hangingPunct="1"/>
            <a:r>
              <a:rPr lang="en-US" altLang="en-US" dirty="0" smtClean="0"/>
              <a:t>Before leaving port explain how to operate your boats radio to all onboard</a:t>
            </a:r>
          </a:p>
        </p:txBody>
      </p:sp>
    </p:spTree>
    <p:extLst>
      <p:ext uri="{BB962C8B-B14F-4D97-AF65-F5344CB8AC3E}">
        <p14:creationId xmlns:p14="http://schemas.microsoft.com/office/powerpoint/2010/main" val="39455927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dirty="0" smtClean="0"/>
              <a:t>Automated Identification System (AIS)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6868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Warning system required for 3000+Ton boats</a:t>
            </a:r>
          </a:p>
          <a:p>
            <a:pPr eaLnBrk="1" hangingPunct="1"/>
            <a:r>
              <a:rPr lang="en-US" altLang="en-US" dirty="0" smtClean="0"/>
              <a:t> Broadcasts 84 different messages</a:t>
            </a:r>
          </a:p>
          <a:p>
            <a:pPr eaLnBrk="1" hangingPunct="1"/>
            <a:r>
              <a:rPr lang="en-US" altLang="en-US" dirty="0" smtClean="0"/>
              <a:t>Less elaborate receivers optional on smaller boats </a:t>
            </a:r>
          </a:p>
          <a:p>
            <a:pPr eaLnBrk="1" hangingPunct="1"/>
            <a:r>
              <a:rPr lang="en-US" altLang="en-US" dirty="0" smtClean="0"/>
              <a:t> AIS enabled GPS displays AIS boats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A69FD1A6-7695-4007-9852-5202920A50DF}" type="slidenum">
              <a:rPr lang="en-US" altLang="en-US" sz="1400" smtClean="0"/>
              <a:pPr eaLnBrk="1" hangingPunct="1"/>
              <a:t>44</a:t>
            </a:fld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5326778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/>
          </p:cNvGraphicFramePr>
          <p:nvPr/>
        </p:nvGraphicFramePr>
        <p:xfrm>
          <a:off x="6934200" y="3200400"/>
          <a:ext cx="1646238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ClipArt" r:id="rId4" imgW="2193533" imgH="3657600" progId="">
                  <p:embed/>
                </p:oleObj>
              </mc:Choice>
              <mc:Fallback>
                <p:oleObj name="ClipArt" r:id="rId4" imgW="2193533" imgH="365760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200400"/>
                        <a:ext cx="1646238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200" dirty="0" smtClean="0"/>
              <a:t>During Distress Communications</a:t>
            </a:r>
          </a:p>
        </p:txBody>
      </p:sp>
      <p:sp>
        <p:nvSpPr>
          <p:cNvPr id="3076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Stop All Other Communications when you hear:</a:t>
            </a:r>
          </a:p>
          <a:p>
            <a:pPr lvl="1"/>
            <a:r>
              <a:rPr lang="en-US" altLang="en-US" sz="3200" i="1" dirty="0" smtClean="0"/>
              <a:t>“All Stations”</a:t>
            </a:r>
          </a:p>
          <a:p>
            <a:pPr lvl="1"/>
            <a:r>
              <a:rPr lang="en-US" altLang="en-US" sz="3200" i="1" dirty="0" smtClean="0"/>
              <a:t>“SEELONCE Mayday”</a:t>
            </a:r>
          </a:p>
          <a:p>
            <a:pPr lvl="1"/>
            <a:r>
              <a:rPr lang="en-US" altLang="en-US" sz="3200" i="1" dirty="0" smtClean="0"/>
              <a:t>“SEELONCE Distress”</a:t>
            </a:r>
          </a:p>
          <a:p>
            <a:r>
              <a:rPr lang="en-US" altLang="en-US" dirty="0" smtClean="0"/>
              <a:t>When Distress Is Over</a:t>
            </a:r>
          </a:p>
          <a:p>
            <a:pPr lvl="1"/>
            <a:r>
              <a:rPr lang="en-US" altLang="en-US" sz="3200" i="1" dirty="0" smtClean="0"/>
              <a:t>“SEELONCE FEENEE</a:t>
            </a:r>
          </a:p>
          <a:p>
            <a:pPr lvl="1">
              <a:buFontTx/>
              <a:buNone/>
            </a:pPr>
            <a:r>
              <a:rPr lang="en-US" altLang="en-US" sz="3200" i="1" dirty="0" smtClean="0"/>
              <a:t>				</a:t>
            </a:r>
            <a:endParaRPr lang="en-US" altLang="en-US" dirty="0" smtClean="0"/>
          </a:p>
        </p:txBody>
      </p:sp>
      <p:sp>
        <p:nvSpPr>
          <p:cNvPr id="307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846404A1-BA06-4847-88F1-D35E09341B10}" type="slidenum">
              <a:rPr lang="en-US" altLang="en-US" sz="1400" smtClean="0"/>
              <a:pPr eaLnBrk="1" hangingPunct="1"/>
              <a:t>45</a:t>
            </a:fld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2182645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/>
          </p:cNvGraphicFramePr>
          <p:nvPr/>
        </p:nvGraphicFramePr>
        <p:xfrm>
          <a:off x="6934200" y="3200400"/>
          <a:ext cx="1646238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ClipArt" r:id="rId4" imgW="2193533" imgH="3657600" progId="">
                  <p:embed/>
                </p:oleObj>
              </mc:Choice>
              <mc:Fallback>
                <p:oleObj name="ClipArt" r:id="rId4" imgW="2193533" imgH="365760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200400"/>
                        <a:ext cx="1646238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200" dirty="0" smtClean="0"/>
              <a:t>During Distress Communications</a:t>
            </a:r>
          </a:p>
        </p:txBody>
      </p:sp>
      <p:sp>
        <p:nvSpPr>
          <p:cNvPr id="4100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000" i="1" dirty="0" smtClean="0"/>
              <a:t>Willful violation of radio regulations carries severe penalties</a:t>
            </a:r>
          </a:p>
          <a:p>
            <a:r>
              <a:rPr lang="en-US" altLang="en-US" sz="4000" i="1" dirty="0" smtClean="0"/>
              <a:t>Revocation of License</a:t>
            </a:r>
          </a:p>
          <a:p>
            <a:r>
              <a:rPr lang="en-US" altLang="en-US" sz="4000" i="1" dirty="0" smtClean="0"/>
              <a:t>Fines</a:t>
            </a:r>
          </a:p>
          <a:p>
            <a:r>
              <a:rPr lang="en-US" altLang="en-US" sz="4000" i="1" dirty="0" smtClean="0"/>
              <a:t>Imprisonment</a:t>
            </a:r>
          </a:p>
          <a:p>
            <a:endParaRPr lang="en-US" altLang="en-US" sz="4000" i="1" dirty="0" smtClean="0"/>
          </a:p>
          <a:p>
            <a:pPr lvl="1">
              <a:buFontTx/>
              <a:buNone/>
            </a:pPr>
            <a:r>
              <a:rPr lang="en-US" altLang="en-US" sz="3200" i="1" dirty="0" smtClean="0"/>
              <a:t>				</a:t>
            </a:r>
            <a:endParaRPr lang="en-US" altLang="en-US" dirty="0" smtClean="0"/>
          </a:p>
        </p:txBody>
      </p:sp>
      <p:sp>
        <p:nvSpPr>
          <p:cNvPr id="41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4455EBC1-89CB-4EDB-8A78-BF3994F365E3}" type="slidenum">
              <a:rPr lang="en-US" altLang="en-US" sz="1400" smtClean="0"/>
              <a:pPr eaLnBrk="1" hangingPunct="1"/>
              <a:t>46</a:t>
            </a:fld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8679646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Thank you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800" dirty="0" smtClean="0"/>
              <a:t>              Illustrations provided </a:t>
            </a:r>
            <a:r>
              <a:rPr lang="en-US" sz="1800" smtClean="0"/>
              <a:t>by </a:t>
            </a:r>
            <a:r>
              <a:rPr lang="en-US" sz="1800" smtClean="0"/>
              <a:t>McGraw Hill </a:t>
            </a:r>
            <a:r>
              <a:rPr lang="en-US" sz="1800" dirty="0" smtClean="0"/>
              <a:t>Education</a:t>
            </a:r>
            <a:endParaRPr lang="en-US" sz="1800" dirty="0"/>
          </a:p>
        </p:txBody>
      </p:sp>
      <p:sp>
        <p:nvSpPr>
          <p:cNvPr id="5427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C3D39D4-1060-46F8-94D1-3EA8BF0F1337}" type="slidenum">
              <a:rPr lang="en-US" altLang="en-US" sz="1400" b="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 b="0" smtClean="0">
              <a:solidFill>
                <a:schemeClr val="bg1"/>
              </a:solidFill>
            </a:endParaRPr>
          </a:p>
        </p:txBody>
      </p:sp>
      <p:pic>
        <p:nvPicPr>
          <p:cNvPr id="54276" name="Picture 3" descr="3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48" y="2133600"/>
            <a:ext cx="24304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6096000"/>
            <a:ext cx="708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228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Radio Functions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The three functions of the VHF and SSB marine radios are:</a:t>
            </a:r>
          </a:p>
          <a:p>
            <a:pPr lvl="1" eaLnBrk="1" hangingPunct="1"/>
            <a:r>
              <a:rPr lang="en-US" altLang="en-US" sz="3600" dirty="0" smtClean="0"/>
              <a:t>Safety messages</a:t>
            </a:r>
          </a:p>
          <a:p>
            <a:pPr lvl="1" eaLnBrk="1" hangingPunct="1"/>
            <a:r>
              <a:rPr lang="en-US" altLang="en-US" sz="3600" dirty="0" smtClean="0"/>
              <a:t>Operational messages</a:t>
            </a:r>
          </a:p>
          <a:p>
            <a:pPr lvl="1" eaLnBrk="1" hangingPunct="1"/>
            <a:r>
              <a:rPr lang="en-US" altLang="en-US" sz="3600" dirty="0" smtClean="0"/>
              <a:t>Commercial messages</a:t>
            </a:r>
          </a:p>
          <a:p>
            <a:r>
              <a:rPr lang="en-US" altLang="en-US" dirty="0" smtClean="0"/>
              <a:t>No other type of message is permitted</a:t>
            </a:r>
          </a:p>
          <a:p>
            <a:endParaRPr lang="en-US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DD23BA16-403B-4ED8-9008-5D18A6185639}" type="slidenum">
              <a:rPr lang="en-US" altLang="en-US" sz="1400" smtClean="0"/>
              <a:pPr eaLnBrk="1" hangingPunct="1"/>
              <a:t>5</a:t>
            </a:fld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30035868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FCC License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 FCC Station License is required If – </a:t>
            </a:r>
          </a:p>
          <a:p>
            <a:pPr lvl="1"/>
            <a:r>
              <a:rPr lang="en-US" altLang="en-US" dirty="0" smtClean="0"/>
              <a:t>Vessel is Over 65 feet in Length</a:t>
            </a:r>
          </a:p>
          <a:p>
            <a:pPr lvl="1"/>
            <a:r>
              <a:rPr lang="en-US" altLang="en-US" dirty="0" smtClean="0"/>
              <a:t>Visiting Foreign Ports</a:t>
            </a:r>
          </a:p>
          <a:p>
            <a:pPr lvl="1"/>
            <a:r>
              <a:rPr lang="en-US" altLang="en-US" dirty="0" smtClean="0"/>
              <a:t>Making International Calls</a:t>
            </a:r>
          </a:p>
        </p:txBody>
      </p:sp>
      <p:sp>
        <p:nvSpPr>
          <p:cNvPr id="1434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A8E03B94-67E3-4CE6-ACE6-DAFDEA6813F9}" type="slidenum">
              <a:rPr lang="en-US" altLang="en-US" sz="1400" smtClean="0"/>
              <a:pPr eaLnBrk="1" hangingPunct="1"/>
              <a:t>6</a:t>
            </a:fld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3230134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dirty="0" smtClean="0"/>
              <a:t>Communications on the Water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81534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Coastal and Inland Communications </a:t>
            </a:r>
          </a:p>
          <a:p>
            <a:pPr lvl="1" eaLnBrk="1" hangingPunct="1"/>
            <a:r>
              <a:rPr lang="en-US" altLang="en-US" sz="2200" dirty="0" smtClean="0"/>
              <a:t>SSB radios (Coastal)</a:t>
            </a:r>
          </a:p>
          <a:p>
            <a:pPr lvl="1" eaLnBrk="1" hangingPunct="1"/>
            <a:r>
              <a:rPr lang="en-US" altLang="en-US" sz="2200" dirty="0" smtClean="0"/>
              <a:t>VHF Marine radios (Inland) (Great Lakes)</a:t>
            </a:r>
          </a:p>
          <a:p>
            <a:pPr lvl="1" eaLnBrk="1" hangingPunct="1"/>
            <a:r>
              <a:rPr lang="en-US" altLang="en-US" sz="2200" dirty="0" smtClean="0"/>
              <a:t>Citizen Band radios </a:t>
            </a:r>
          </a:p>
          <a:p>
            <a:pPr lvl="1" eaLnBrk="1" hangingPunct="1"/>
            <a:r>
              <a:rPr lang="en-US" altLang="en-US" sz="2200" dirty="0" smtClean="0"/>
              <a:t>Amateur radios</a:t>
            </a:r>
          </a:p>
          <a:p>
            <a:pPr lvl="1" eaLnBrk="1" hangingPunct="1"/>
            <a:r>
              <a:rPr lang="en-US" altLang="en-US" sz="2200" dirty="0" smtClean="0"/>
              <a:t>Cellular telephones</a:t>
            </a:r>
          </a:p>
        </p:txBody>
      </p:sp>
      <p:pic>
        <p:nvPicPr>
          <p:cNvPr id="15364" name="Picture 4" descr="Fig 13-1-rd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66938"/>
            <a:ext cx="4114800" cy="42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7387F5BF-D3B6-4061-A33F-5595EC52A164}" type="slidenum">
              <a:rPr lang="en-US" altLang="en-US" sz="1400" smtClean="0"/>
              <a:pPr eaLnBrk="1" hangingPunct="1"/>
              <a:t>7</a:t>
            </a:fld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4158418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VHF-FM Radios</a:t>
            </a:r>
          </a:p>
        </p:txBody>
      </p:sp>
      <p:sp>
        <p:nvSpPr>
          <p:cNvPr id="16387" name="Rectangle 1030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534400" cy="4114800"/>
          </a:xfrm>
        </p:spPr>
        <p:txBody>
          <a:bodyPr/>
          <a:lstStyle/>
          <a:p>
            <a:pPr>
              <a:buClr>
                <a:schemeClr val="tx2"/>
              </a:buClr>
              <a:buSzPct val="95000"/>
            </a:pPr>
            <a:r>
              <a:rPr lang="en-US" altLang="en-US" dirty="0" smtClean="0"/>
              <a:t>FM - Static Free</a:t>
            </a:r>
          </a:p>
          <a:p>
            <a:pPr>
              <a:buClr>
                <a:schemeClr val="tx2"/>
              </a:buClr>
              <a:buSzPct val="95000"/>
            </a:pPr>
            <a:r>
              <a:rPr lang="en-US" altLang="en-US" dirty="0" smtClean="0"/>
              <a:t>Line Of Sight – 10 - 15 Miles</a:t>
            </a:r>
          </a:p>
          <a:p>
            <a:pPr>
              <a:buClr>
                <a:schemeClr val="tx2"/>
              </a:buClr>
              <a:buSzPct val="95000"/>
            </a:pPr>
            <a:r>
              <a:rPr lang="en-US" altLang="en-US" dirty="0" smtClean="0"/>
              <a:t>Used &amp; Monitored By U.S. Coast Guard</a:t>
            </a:r>
          </a:p>
          <a:p>
            <a:pPr>
              <a:buClr>
                <a:schemeClr val="tx2"/>
              </a:buClr>
              <a:buSzPct val="95000"/>
            </a:pPr>
            <a:r>
              <a:rPr lang="en-US" altLang="en-US" dirty="0" smtClean="0"/>
              <a:t>25 Watts Maximum Power</a:t>
            </a:r>
          </a:p>
          <a:p>
            <a:pPr>
              <a:buClr>
                <a:schemeClr val="tx2"/>
              </a:buClr>
              <a:buSzPct val="95000"/>
            </a:pPr>
            <a:r>
              <a:rPr lang="en-US" altLang="en-US" dirty="0" smtClean="0"/>
              <a:t>Relatively Inexpensive</a:t>
            </a:r>
          </a:p>
          <a:p>
            <a:pPr>
              <a:buClr>
                <a:schemeClr val="tx2"/>
              </a:buClr>
              <a:buSzPct val="95000"/>
            </a:pPr>
            <a:r>
              <a:rPr lang="en-US" altLang="en-US" dirty="0" smtClean="0"/>
              <a:t>Used in the Great Lakes</a:t>
            </a:r>
          </a:p>
        </p:txBody>
      </p:sp>
      <p:sp>
        <p:nvSpPr>
          <p:cNvPr id="1638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1366D488-820C-45CD-A94F-87C9EC980FE0}" type="slidenum">
              <a:rPr lang="en-US" altLang="en-US" sz="1400" smtClean="0"/>
              <a:pPr eaLnBrk="1" hangingPunct="1"/>
              <a:t>8</a:t>
            </a:fld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0415893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DSC  VHF – FM Radio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4A74E975-0867-4800-BD9B-15259083D68A}" type="slidenum">
              <a:rPr lang="en-US" altLang="en-US" sz="1400" smtClean="0"/>
              <a:pPr eaLnBrk="1" hangingPunct="1"/>
              <a:t>9</a:t>
            </a:fld>
            <a:endParaRPr lang="en-US" altLang="en-US" sz="1400" dirty="0" smtClean="0"/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276350"/>
            <a:ext cx="72199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7421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SS nautical 3">
  <a:themeElements>
    <a:clrScheme name="BSS nautical 3 8">
      <a:dk1>
        <a:srgbClr val="000066"/>
      </a:dk1>
      <a:lt1>
        <a:srgbClr val="FFFFFF"/>
      </a:lt1>
      <a:dk2>
        <a:srgbClr val="000066"/>
      </a:dk2>
      <a:lt2>
        <a:srgbClr val="808080"/>
      </a:lt2>
      <a:accent1>
        <a:srgbClr val="99CCFF"/>
      </a:accent1>
      <a:accent2>
        <a:srgbClr val="333399"/>
      </a:accent2>
      <a:accent3>
        <a:srgbClr val="FFFFFF"/>
      </a:accent3>
      <a:accent4>
        <a:srgbClr val="000056"/>
      </a:accent4>
      <a:accent5>
        <a:srgbClr val="CAE2FF"/>
      </a:accent5>
      <a:accent6>
        <a:srgbClr val="2D2D8A"/>
      </a:accent6>
      <a:hlink>
        <a:srgbClr val="A50021"/>
      </a:hlink>
      <a:folHlink>
        <a:srgbClr val="B2B2B2"/>
      </a:folHlink>
    </a:clrScheme>
    <a:fontScheme name="BSS nautical 3">
      <a:majorFont>
        <a:latin typeface="Arial Black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charset="0"/>
          </a:defRPr>
        </a:defPPr>
      </a:lstStyle>
    </a:lnDef>
  </a:objectDefaults>
  <a:extraClrSchemeLst>
    <a:extraClrScheme>
      <a:clrScheme name="BSS nautical 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S nautical 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S nautical 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S nautical 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S nautical 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S nautical 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S nautical 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S nautical 3 8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99C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CAE2FF"/>
        </a:accent5>
        <a:accent6>
          <a:srgbClr val="2D2D8A"/>
        </a:accent6>
        <a:hlink>
          <a:srgbClr val="A5002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7A254163-C8CC-4A7E-8C72-4CEAE661D891}" vid="{63FEEAB3-DF91-4D5B-A6EA-426B57DD100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 00 BSS 14th</Template>
  <TotalTime>82</TotalTime>
  <Words>1371</Words>
  <Application>Microsoft Office PowerPoint</Application>
  <PresentationFormat>On-screen Show (4:3)</PresentationFormat>
  <Paragraphs>396</Paragraphs>
  <Slides>47</Slides>
  <Notes>44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BSS nautical 3</vt:lpstr>
      <vt:lpstr>ClipArt</vt:lpstr>
      <vt:lpstr>Clip</vt:lpstr>
      <vt:lpstr>Your Boat’s Radio</vt:lpstr>
      <vt:lpstr>Test</vt:lpstr>
      <vt:lpstr>Your Boat’s Radio</vt:lpstr>
      <vt:lpstr>Lesson Objectives</vt:lpstr>
      <vt:lpstr>Radio Functions</vt:lpstr>
      <vt:lpstr>FCC License</vt:lpstr>
      <vt:lpstr>Communications on the Water</vt:lpstr>
      <vt:lpstr>VHF-FM Radios</vt:lpstr>
      <vt:lpstr>DSC  VHF – FM Radio</vt:lpstr>
      <vt:lpstr>DSC  MMSI</vt:lpstr>
      <vt:lpstr>Coastal Communications</vt:lpstr>
      <vt:lpstr>Citizen Band (CB) Radio</vt:lpstr>
      <vt:lpstr>Other Systems</vt:lpstr>
      <vt:lpstr>Single Sideband Radio</vt:lpstr>
      <vt:lpstr>SSB Radios</vt:lpstr>
      <vt:lpstr>EPIRB</vt:lpstr>
      <vt:lpstr>Personal Locator  Beacon (PLB)</vt:lpstr>
      <vt:lpstr>Satellite Personal Messenger (SPOT)</vt:lpstr>
      <vt:lpstr>In Reach</vt:lpstr>
      <vt:lpstr>Automatic Packet Reporting Sys. (APRS)</vt:lpstr>
      <vt:lpstr>Student Activities</vt:lpstr>
      <vt:lpstr>Licenses</vt:lpstr>
      <vt:lpstr>Selecting Your VHF-FM Radio</vt:lpstr>
      <vt:lpstr>Selecting Your VHF-FM Radio</vt:lpstr>
      <vt:lpstr>Selecting Your VHF-FM Radio</vt:lpstr>
      <vt:lpstr>Antennas</vt:lpstr>
      <vt:lpstr>Installation</vt:lpstr>
      <vt:lpstr>Installation</vt:lpstr>
      <vt:lpstr>Operating Your VHF-FM Radio</vt:lpstr>
      <vt:lpstr>Copies of the Rules</vt:lpstr>
      <vt:lpstr>Calling Another Station</vt:lpstr>
      <vt:lpstr>Calling Another Station</vt:lpstr>
      <vt:lpstr>Calling Limited Coast Station</vt:lpstr>
      <vt:lpstr>Selecting Your VHF-FM Radio</vt:lpstr>
      <vt:lpstr>Special Purpose Channels</vt:lpstr>
      <vt:lpstr>Student Activity</vt:lpstr>
      <vt:lpstr>Phonetic Alphabet</vt:lpstr>
      <vt:lpstr>Phonetic Alphabet</vt:lpstr>
      <vt:lpstr>Distress, Urgency, and Safety Calls</vt:lpstr>
      <vt:lpstr>test</vt:lpstr>
      <vt:lpstr>Distress Signal</vt:lpstr>
      <vt:lpstr>Calling Time Limits</vt:lpstr>
      <vt:lpstr>Crew Training</vt:lpstr>
      <vt:lpstr>Automated Identification System (AIS)</vt:lpstr>
      <vt:lpstr>During Distress Communications</vt:lpstr>
      <vt:lpstr>During Distress Communications</vt:lpstr>
      <vt:lpstr>              Thank you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Boat’s Radio</dc:title>
  <dc:creator>USCG AUX DIV 091-18</dc:creator>
  <cp:lastModifiedBy>Paul DeVita</cp:lastModifiedBy>
  <cp:revision>21</cp:revision>
  <dcterms:created xsi:type="dcterms:W3CDTF">2014-03-29T23:26:25Z</dcterms:created>
  <dcterms:modified xsi:type="dcterms:W3CDTF">2014-10-18T00:31:58Z</dcterms:modified>
</cp:coreProperties>
</file>